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81" r:id="rId2"/>
    <p:sldId id="309" r:id="rId3"/>
    <p:sldId id="323" r:id="rId4"/>
    <p:sldId id="284" r:id="rId5"/>
    <p:sldId id="282" r:id="rId6"/>
    <p:sldId id="283" r:id="rId7"/>
    <p:sldId id="304" r:id="rId8"/>
    <p:sldId id="286" r:id="rId9"/>
    <p:sldId id="288" r:id="rId10"/>
    <p:sldId id="290" r:id="rId11"/>
    <p:sldId id="329" r:id="rId12"/>
    <p:sldId id="291" r:id="rId13"/>
    <p:sldId id="292" r:id="rId14"/>
    <p:sldId id="294" r:id="rId15"/>
    <p:sldId id="293" r:id="rId16"/>
    <p:sldId id="287" r:id="rId17"/>
    <p:sldId id="258" r:id="rId18"/>
    <p:sldId id="316" r:id="rId19"/>
    <p:sldId id="317" r:id="rId20"/>
    <p:sldId id="318" r:id="rId21"/>
    <p:sldId id="319" r:id="rId22"/>
    <p:sldId id="320" r:id="rId23"/>
    <p:sldId id="321" r:id="rId24"/>
    <p:sldId id="322" r:id="rId25"/>
    <p:sldId id="289" r:id="rId26"/>
    <p:sldId id="310" r:id="rId27"/>
    <p:sldId id="268" r:id="rId28"/>
    <p:sldId id="296" r:id="rId29"/>
    <p:sldId id="298" r:id="rId30"/>
    <p:sldId id="299" r:id="rId31"/>
    <p:sldId id="306" r:id="rId32"/>
    <p:sldId id="305" r:id="rId33"/>
    <p:sldId id="301" r:id="rId34"/>
    <p:sldId id="307" r:id="rId35"/>
    <p:sldId id="328" r:id="rId36"/>
    <p:sldId id="311" r:id="rId37"/>
    <p:sldId id="312" r:id="rId38"/>
    <p:sldId id="313" r:id="rId39"/>
    <p:sldId id="314" r:id="rId40"/>
    <p:sldId id="271" r:id="rId41"/>
    <p:sldId id="324" r:id="rId42"/>
    <p:sldId id="263" r:id="rId4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31"/>
    <a:srgbClr val="005AA3"/>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2" autoAdjust="0"/>
    <p:restoredTop sz="79420"/>
  </p:normalViewPr>
  <p:slideViewPr>
    <p:cSldViewPr snapToGrid="0" snapToObjects="1">
      <p:cViewPr varScale="1">
        <p:scale>
          <a:sx n="99" d="100"/>
          <a:sy n="99" d="100"/>
        </p:scale>
        <p:origin x="1400" y="168"/>
      </p:cViewPr>
      <p:guideLst>
        <p:guide orient="horz" pos="2160"/>
        <p:guide pos="2880"/>
      </p:guideLst>
    </p:cSldViewPr>
  </p:slideViewPr>
  <p:outlineViewPr>
    <p:cViewPr>
      <p:scale>
        <a:sx n="33" d="100"/>
        <a:sy n="33" d="100"/>
      </p:scale>
      <p:origin x="0" y="18512"/>
    </p:cViewPr>
  </p:outlineViewPr>
  <p:notesTextViewPr>
    <p:cViewPr>
      <p:scale>
        <a:sx n="100" d="100"/>
        <a:sy n="100" d="100"/>
      </p:scale>
      <p:origin x="0" y="0"/>
    </p:cViewPr>
  </p:notesTextViewPr>
  <p:notesViewPr>
    <p:cSldViewPr snapToGrid="0" snapToObjects="1">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15820F6-E4DC-4BE1-BBB8-AC1CDFC9DB40}" type="datetime1">
              <a:rPr lang="en-US" altLang="en-US"/>
              <a:pPr>
                <a:defRPr/>
              </a:pPr>
              <a:t>8/25/17</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22055-D37C-42AA-8073-8006AA76141D}" type="slidenum">
              <a:rPr lang="en-US" altLang="en-US"/>
              <a:pPr>
                <a:defRPr/>
              </a:pPr>
              <a:t>‹#›</a:t>
            </a:fld>
            <a:endParaRPr lang="en-US" altLang="en-US" dirty="0"/>
          </a:p>
        </p:txBody>
      </p:sp>
    </p:spTree>
    <p:extLst>
      <p:ext uri="{BB962C8B-B14F-4D97-AF65-F5344CB8AC3E}">
        <p14:creationId xmlns:p14="http://schemas.microsoft.com/office/powerpoint/2010/main" val="316883720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D354B79-FCE9-4006-AFE5-4CDF9CF6CA39}" type="datetime1">
              <a:rPr lang="en-US" altLang="en-US"/>
              <a:pPr>
                <a:defRPr/>
              </a:pPr>
              <a:t>8/25/17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B5C3E11-788D-4CE0-8B3C-52559CF9DC07}" type="slidenum">
              <a:rPr lang="en-US" altLang="en-US"/>
              <a:pPr>
                <a:defRPr/>
              </a:pPr>
              <a:t>‹#›</a:t>
            </a:fld>
            <a:endParaRPr lang="en-US" altLang="en-US" dirty="0"/>
          </a:p>
        </p:txBody>
      </p:sp>
    </p:spTree>
    <p:extLst>
      <p:ext uri="{BB962C8B-B14F-4D97-AF65-F5344CB8AC3E}">
        <p14:creationId xmlns:p14="http://schemas.microsoft.com/office/powerpoint/2010/main" val="309917316"/>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a:t>
            </a:r>
            <a:r>
              <a:rPr lang="en-US" baseline="0" dirty="0"/>
              <a:t> you for having us!  We’re excited to share with you some of the exciting things the BSA Information Delivery Group has been developing to help make your job and life easier! </a:t>
            </a:r>
          </a:p>
          <a:p>
            <a:endParaRPr lang="en-US" dirty="0"/>
          </a:p>
          <a:p>
            <a:r>
              <a:rPr lang="en-US" dirty="0"/>
              <a:t>(click)</a:t>
            </a:r>
          </a:p>
        </p:txBody>
      </p:sp>
      <p:sp>
        <p:nvSpPr>
          <p:cNvPr id="4" name="Slide Number Placeholder 3"/>
          <p:cNvSpPr>
            <a:spLocks noGrp="1"/>
          </p:cNvSpPr>
          <p:nvPr>
            <p:ph type="sldNum" sz="quarter" idx="10"/>
          </p:nvPr>
        </p:nvSpPr>
        <p:spPr/>
        <p:txBody>
          <a:bodyPr/>
          <a:lstStyle/>
          <a:p>
            <a:fld id="{31893C92-1F11-4F65-ABED-0FE56678AC65}" type="slidenum">
              <a:rPr lang="en-US" smtClean="0"/>
              <a:t>1</a:t>
            </a:fld>
            <a:endParaRPr lang="en-US" dirty="0"/>
          </a:p>
        </p:txBody>
      </p:sp>
    </p:spTree>
    <p:extLst>
      <p:ext uri="{BB962C8B-B14F-4D97-AF65-F5344CB8AC3E}">
        <p14:creationId xmlns:p14="http://schemas.microsoft.com/office/powerpoint/2010/main" val="325428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assign a Registration Inquiry (read only) , after logging on to </a:t>
            </a:r>
            <a:r>
              <a:rPr lang="en-US" dirty="0" err="1"/>
              <a:t>my.scouting</a:t>
            </a:r>
            <a:r>
              <a:rPr lang="en-US" dirty="0"/>
              <a:t>, select Menu, drop down to your Unit, then Organization </a:t>
            </a:r>
            <a:r>
              <a:rPr lang="en-US" u="sng" dirty="0"/>
              <a:t>Security</a:t>
            </a:r>
            <a:r>
              <a:rPr lang="en-US" dirty="0"/>
              <a:t> Manager.</a:t>
            </a:r>
          </a:p>
          <a:p>
            <a:r>
              <a:rPr lang="en-US" dirty="0"/>
              <a:t>Select Registration Inquiry and then select the + button for drop down of registered adults.  Select the adult’s </a:t>
            </a:r>
            <a:r>
              <a:rPr lang="en-US" dirty="0" err="1"/>
              <a:t>andme</a:t>
            </a:r>
            <a:r>
              <a:rPr lang="en-US" dirty="0"/>
              <a:t> and Save. (click)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10</a:t>
            </a:fld>
            <a:endParaRPr lang="en-US" altLang="en-US" dirty="0"/>
          </a:p>
        </p:txBody>
      </p:sp>
    </p:spTree>
    <p:extLst>
      <p:ext uri="{BB962C8B-B14F-4D97-AF65-F5344CB8AC3E}">
        <p14:creationId xmlns:p14="http://schemas.microsoft.com/office/powerpoint/2010/main" val="177030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Manager will be in the drop down under your Unit </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11</a:t>
            </a:fld>
            <a:endParaRPr lang="en-US" altLang="en-US" dirty="0"/>
          </a:p>
        </p:txBody>
      </p:sp>
    </p:spTree>
    <p:extLst>
      <p:ext uri="{BB962C8B-B14F-4D97-AF65-F5344CB8AC3E}">
        <p14:creationId xmlns:p14="http://schemas.microsoft.com/office/powerpoint/2010/main" val="230804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manager will open in the My Actions tab – this tab shows you all of the requests for information on which you need to take action.  </a:t>
            </a:r>
          </a:p>
          <a:p>
            <a:r>
              <a:rPr lang="en-US" dirty="0"/>
              <a:t>(click) You can also look at the leads by status or  </a:t>
            </a:r>
          </a:p>
          <a:p>
            <a:r>
              <a:rPr lang="en-US" dirty="0"/>
              <a:t>(click) by source.</a:t>
            </a:r>
          </a:p>
          <a:p>
            <a:endParaRPr lang="en-US" dirty="0"/>
          </a:p>
          <a:p>
            <a:r>
              <a:rPr lang="en-US" dirty="0"/>
              <a:t>(click) If you want to add a new lead you can select the button for adding a lead and a new window will appear.</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12</a:t>
            </a:fld>
            <a:endParaRPr lang="en-US" altLang="en-US" dirty="0"/>
          </a:p>
        </p:txBody>
      </p:sp>
    </p:spTree>
    <p:extLst>
      <p:ext uri="{BB962C8B-B14F-4D97-AF65-F5344CB8AC3E}">
        <p14:creationId xmlns:p14="http://schemas.microsoft.com/office/powerpoint/2010/main" val="211939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select add a new lead this screen will appear.  You can select the lead source from the drop down menu.    You can use this to enter individual leads that you get through word of mouth.  </a:t>
            </a:r>
          </a:p>
          <a:p>
            <a:endParaRPr lang="en-US" dirty="0"/>
          </a:p>
          <a:p>
            <a:r>
              <a:rPr lang="en-US" dirty="0"/>
              <a:t>You can also use this at joining night as your sign in page if you have internet access where you are holding the rally.  One of the Key 3 would just log in to their My.Scouting account and open this page, select Joining Night as the lead source and then have the parent use the iPad or laptop to fill in their contact information then ask them to select save and add another so that the next person can sign in.  Before the meeting starts someone in the unit would close this form which will take them back to the MyActions page – they would Select the By Status tab the select Joining night and select everyone in that status and send the invitation.  Parents will get the invitation on their SMART phone and will be able to fill it out while they are attending the joining night or they can always fill out the paper application if they prefer to apply that way.  If they apply online, One of the key 3 can go in and accept the youth applications as they are submitted and the applicant will leave the meeting having received their welcome email and their member number.</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13</a:t>
            </a:fld>
            <a:endParaRPr lang="en-US" altLang="en-US" dirty="0"/>
          </a:p>
        </p:txBody>
      </p:sp>
    </p:spTree>
    <p:extLst>
      <p:ext uri="{BB962C8B-B14F-4D97-AF65-F5344CB8AC3E}">
        <p14:creationId xmlns:p14="http://schemas.microsoft.com/office/powerpoint/2010/main" val="100242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leads in the system, you can review the lead information.  You can add notes about any actions you have taken to contact the lead – this lets the others in your unit who have access to process leads know what you have done.  </a:t>
            </a:r>
          </a:p>
          <a:p>
            <a:endParaRPr lang="en-US" dirty="0"/>
          </a:p>
          <a:p>
            <a:r>
              <a:rPr lang="en-US" dirty="0"/>
              <a:t>You can send an invitation.</a:t>
            </a:r>
          </a:p>
          <a:p>
            <a:r>
              <a:rPr lang="en-US" dirty="0"/>
              <a:t>You can reassign the lead to the district if there is some reason you cannot take the person into your unit.  </a:t>
            </a:r>
          </a:p>
          <a:p>
            <a:r>
              <a:rPr lang="en-US" dirty="0"/>
              <a:t>Or, You can close the lead if the person turned in a paper application or if the person tells you they are no longer interested in joining. This will take them out of your actions and out of your reminder emails.</a:t>
            </a:r>
          </a:p>
          <a:p>
            <a:endParaRPr lang="en-US" dirty="0"/>
          </a:p>
          <a:p>
            <a:r>
              <a:rPr lang="en-US" dirty="0"/>
              <a:t>(click) This is what the invitation generated by the system looks like.  It will have the program symbol and your unit number and your chartered organization name at the top.  The link will be specific to your unit – so anyone using this link will fill out an application that goes into your Application Manager tool  where you can review and accept the applicant.</a:t>
            </a:r>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14</a:t>
            </a:fld>
            <a:endParaRPr lang="en-US" altLang="en-US" dirty="0"/>
          </a:p>
        </p:txBody>
      </p:sp>
    </p:spTree>
    <p:extLst>
      <p:ext uri="{BB962C8B-B14F-4D97-AF65-F5344CB8AC3E}">
        <p14:creationId xmlns:p14="http://schemas.microsoft.com/office/powerpoint/2010/main" val="223867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If you don’t have internet access at the joining event, parents can still use their phones to fill out the online application.  You will just need to provide the units URL or QR code that links to your units application.  Select URL’s at the top right hand corner of your screen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(click) and a window will open with your unit’s URL and QR code.  Just copy and paste these on your fliers or in your personal emails to invite others to join your unit. </a:t>
            </a:r>
          </a:p>
          <a:p>
            <a:endParaRPr lang="en-US" dirty="0"/>
          </a:p>
          <a:p>
            <a:r>
              <a:rPr lang="en-US" dirty="0"/>
              <a:t>Remember when using the URL or QR code that it is specific to your unit.  If you put it out on social media and someone from Timbuktu sees it and clicks it – they are applying to your unit.  So, it is best not to use this link on your social media page where the public could get to it.  </a:t>
            </a:r>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15</a:t>
            </a:fld>
            <a:endParaRPr lang="en-US" altLang="en-US" dirty="0"/>
          </a:p>
        </p:txBody>
      </p:sp>
    </p:spTree>
    <p:extLst>
      <p:ext uri="{BB962C8B-B14F-4D97-AF65-F5344CB8AC3E}">
        <p14:creationId xmlns:p14="http://schemas.microsoft.com/office/powerpoint/2010/main" val="3772535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application asks for the same information as the paper application.  It just presents it in a format that is easy to fill using a digital device.</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16</a:t>
            </a:fld>
            <a:endParaRPr lang="en-US" altLang="en-US" dirty="0"/>
          </a:p>
        </p:txBody>
      </p:sp>
    </p:spTree>
    <p:extLst>
      <p:ext uri="{BB962C8B-B14F-4D97-AF65-F5344CB8AC3E}">
        <p14:creationId xmlns:p14="http://schemas.microsoft.com/office/powerpoint/2010/main" val="245494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ways that a family who wants to join Scouting can access the online application.  One way is through BeAScout which is a web portal that allows parents to input a zip code and find nearby units.  The other two ways are initiated by unit – through a URL that is attached to an email (or given out</a:t>
            </a:r>
            <a:r>
              <a:rPr lang="en-US" baseline="0" dirty="0"/>
              <a:t> at a Join Scouting event) </a:t>
            </a:r>
            <a:r>
              <a:rPr lang="en-US" dirty="0"/>
              <a:t>or through the use of a QR code which I just showed you how to access in the Invitation Manager tool.</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17</a:t>
            </a:fld>
            <a:endParaRPr lang="en-US" altLang="en-US" dirty="0"/>
          </a:p>
        </p:txBody>
      </p:sp>
    </p:spTree>
    <p:extLst>
      <p:ext uri="{BB962C8B-B14F-4D97-AF65-F5344CB8AC3E}">
        <p14:creationId xmlns:p14="http://schemas.microsoft.com/office/powerpoint/2010/main" val="17094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joining from BeAScout is enabled, this is what people</a:t>
            </a:r>
            <a:r>
              <a:rPr lang="en-US" baseline="0" dirty="0"/>
              <a:t> searching for units will see.</a:t>
            </a:r>
          </a:p>
          <a:p>
            <a:endParaRPr lang="en-US" baseline="0" dirty="0"/>
          </a:p>
          <a:p>
            <a:r>
              <a:rPr lang="en-US" baseline="0" dirty="0"/>
              <a:t>You can print your unit’s QR code or URL on recruiting cards, posters, flyers, etc.</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18</a:t>
            </a:fld>
            <a:endParaRPr lang="en-US" altLang="en-US" dirty="0"/>
          </a:p>
        </p:txBody>
      </p:sp>
    </p:spTree>
    <p:extLst>
      <p:ext uri="{BB962C8B-B14F-4D97-AF65-F5344CB8AC3E}">
        <p14:creationId xmlns:p14="http://schemas.microsoft.com/office/powerpoint/2010/main" val="157335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process starts, person asked to create a my.scouting.org account (or use their existing one)</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19</a:t>
            </a:fld>
            <a:endParaRPr lang="en-US" altLang="en-US" dirty="0"/>
          </a:p>
        </p:txBody>
      </p:sp>
    </p:spTree>
    <p:extLst>
      <p:ext uri="{BB962C8B-B14F-4D97-AF65-F5344CB8AC3E}">
        <p14:creationId xmlns:p14="http://schemas.microsoft.com/office/powerpoint/2010/main" val="94535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a:t>
            </a:fld>
            <a:endParaRPr lang="en-US" altLang="en-US" dirty="0"/>
          </a:p>
        </p:txBody>
      </p:sp>
    </p:spTree>
    <p:extLst>
      <p:ext uri="{BB962C8B-B14F-4D97-AF65-F5344CB8AC3E}">
        <p14:creationId xmlns:p14="http://schemas.microsoft.com/office/powerpoint/2010/main" val="426557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parent information first</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20</a:t>
            </a:fld>
            <a:endParaRPr lang="en-US" altLang="en-US" dirty="0"/>
          </a:p>
        </p:txBody>
      </p:sp>
    </p:spTree>
    <p:extLst>
      <p:ext uri="{BB962C8B-B14F-4D97-AF65-F5344CB8AC3E}">
        <p14:creationId xmlns:p14="http://schemas.microsoft.com/office/powerpoint/2010/main" val="2246532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youth information</a:t>
            </a:r>
          </a:p>
          <a:p>
            <a:endParaRPr lang="en-US" dirty="0"/>
          </a:p>
          <a:p>
            <a:r>
              <a:rPr lang="en-US" dirty="0"/>
              <a:t>Option to subscribe to </a:t>
            </a:r>
            <a:r>
              <a:rPr lang="en-US" i="1" dirty="0"/>
              <a:t>Boys’ Life</a:t>
            </a:r>
            <a:r>
              <a:rPr lang="en-US" i="0" dirty="0"/>
              <a:t> (Note:</a:t>
            </a:r>
            <a:r>
              <a:rPr lang="en-US" i="0" baseline="0" dirty="0"/>
              <a:t> Yes is the default.)</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21</a:t>
            </a:fld>
            <a:endParaRPr lang="en-US" altLang="en-US" dirty="0"/>
          </a:p>
        </p:txBody>
      </p:sp>
    </p:spTree>
    <p:extLst>
      <p:ext uri="{BB962C8B-B14F-4D97-AF65-F5344CB8AC3E}">
        <p14:creationId xmlns:p14="http://schemas.microsoft.com/office/powerpoint/2010/main" val="2202337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 due is calculated automatically based upon how long until</a:t>
            </a:r>
            <a:r>
              <a:rPr lang="en-US" baseline="0" dirty="0"/>
              <a:t> unit recharter time.</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22</a:t>
            </a:fld>
            <a:endParaRPr lang="en-US" altLang="en-US" dirty="0"/>
          </a:p>
        </p:txBody>
      </p:sp>
    </p:spTree>
    <p:extLst>
      <p:ext uri="{BB962C8B-B14F-4D97-AF65-F5344CB8AC3E}">
        <p14:creationId xmlns:p14="http://schemas.microsoft.com/office/powerpoint/2010/main" val="310344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r>
              <a:rPr lang="en-US" baseline="0" dirty="0"/>
              <a:t> completion notice</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23</a:t>
            </a:fld>
            <a:endParaRPr lang="en-US" altLang="en-US" dirty="0"/>
          </a:p>
        </p:txBody>
      </p:sp>
    </p:spTree>
    <p:extLst>
      <p:ext uri="{BB962C8B-B14F-4D97-AF65-F5344CB8AC3E}">
        <p14:creationId xmlns:p14="http://schemas.microsoft.com/office/powerpoint/2010/main" val="335486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about new program.   </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24</a:t>
            </a:fld>
            <a:endParaRPr lang="en-US" altLang="en-US" dirty="0"/>
          </a:p>
        </p:txBody>
      </p:sp>
    </p:spTree>
    <p:extLst>
      <p:ext uri="{BB962C8B-B14F-4D97-AF65-F5344CB8AC3E}">
        <p14:creationId xmlns:p14="http://schemas.microsoft.com/office/powerpoint/2010/main" val="250921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has been completed and submitted, how does your unit process it?</a:t>
            </a:r>
          </a:p>
          <a:p>
            <a:endParaRPr lang="en-US" dirty="0"/>
          </a:p>
          <a:p>
            <a:r>
              <a:rPr lang="en-US" dirty="0"/>
              <a:t>Now lets look at the tool where you can review and accept applicants.</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25</a:t>
            </a:fld>
            <a:endParaRPr lang="en-US" altLang="en-US" dirty="0"/>
          </a:p>
        </p:txBody>
      </p:sp>
    </p:spTree>
    <p:extLst>
      <p:ext uri="{BB962C8B-B14F-4D97-AF65-F5344CB8AC3E}">
        <p14:creationId xmlns:p14="http://schemas.microsoft.com/office/powerpoint/2010/main" val="268859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authority to accept or reject youth applications is given to the unit key 3 and the institution head.</a:t>
            </a:r>
          </a:p>
          <a:p>
            <a:r>
              <a:rPr lang="en-US" dirty="0"/>
              <a:t>By rule, no one else, including district and council staff, can approve applications.</a:t>
            </a:r>
          </a:p>
          <a:p>
            <a:r>
              <a:rPr lang="en-US" dirty="0"/>
              <a:t>Members</a:t>
            </a:r>
            <a:r>
              <a:rPr lang="en-US" baseline="0" dirty="0"/>
              <a:t> of the unit key 3 can optionally assign the functional roles of Unit Membership Chair or Registration Inquiry in the “Organization Security Manager” within My.Scouting and these people will have read-only access to Application Manager.</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26</a:t>
            </a:fld>
            <a:endParaRPr lang="en-US" altLang="en-US" dirty="0"/>
          </a:p>
        </p:txBody>
      </p:sp>
    </p:spTree>
    <p:extLst>
      <p:ext uri="{BB962C8B-B14F-4D97-AF65-F5344CB8AC3E}">
        <p14:creationId xmlns:p14="http://schemas.microsoft.com/office/powerpoint/2010/main" val="231049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in to your My.Scouting account and select the drop down menu, you first need to select your unit name and then application manager.</a:t>
            </a:r>
          </a:p>
          <a:p>
            <a:r>
              <a:rPr lang="en-US" dirty="0"/>
              <a:t>(click)</a:t>
            </a:r>
          </a:p>
          <a:p>
            <a:endParaRPr lang="en-US" dirty="0"/>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27</a:t>
            </a:fld>
            <a:endParaRPr lang="en-US" altLang="en-US" dirty="0"/>
          </a:p>
        </p:txBody>
      </p:sp>
    </p:spTree>
    <p:extLst>
      <p:ext uri="{BB962C8B-B14F-4D97-AF65-F5344CB8AC3E}">
        <p14:creationId xmlns:p14="http://schemas.microsoft.com/office/powerpoint/2010/main" val="2268771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will take you to your (click) “My Actions” tab in Application manager.  (click) On the dashboard you will see a summary of the applications in progress by age – remember that all applications will time out if you don’t accept them within 30 days.  And, the clock does not start over with each action you take in the system – it starts the day the applicant presses the submit button until you take some type of action that completes or closes the application.</a:t>
            </a:r>
          </a:p>
          <a:p>
            <a:endParaRPr lang="en-US" dirty="0"/>
          </a:p>
          <a:p>
            <a:r>
              <a:rPr lang="en-US" dirty="0"/>
              <a:t>(Click) You can also see how many applicants have come in over the last 30 days and how many completed and closed applications have been processed over the last 30 days.  As well as a button for downloading system reports.</a:t>
            </a:r>
          </a:p>
          <a:p>
            <a:endParaRPr lang="en-US" dirty="0"/>
          </a:p>
          <a:p>
            <a:r>
              <a:rPr lang="en-US" dirty="0"/>
              <a:t>(click) On the right hand side of the screen you can see the status that the application is in – here we can see that the application is pending acceptance.</a:t>
            </a:r>
          </a:p>
          <a:p>
            <a:endParaRPr lang="en-US" dirty="0"/>
          </a:p>
          <a:p>
            <a:r>
              <a:rPr lang="en-US" dirty="0"/>
              <a:t>(click) You can select the name of the applicant and open the record to view the information and take action on the application.</a:t>
            </a:r>
          </a:p>
          <a:p>
            <a:r>
              <a:rPr lang="en-US" dirty="0"/>
              <a:t>(click)</a:t>
            </a:r>
          </a:p>
          <a:p>
            <a:endParaRPr lang="en-US" dirty="0"/>
          </a:p>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28</a:t>
            </a:fld>
            <a:endParaRPr lang="en-US" altLang="en-US" dirty="0"/>
          </a:p>
        </p:txBody>
      </p:sp>
    </p:spTree>
    <p:extLst>
      <p:ext uri="{BB962C8B-B14F-4D97-AF65-F5344CB8AC3E}">
        <p14:creationId xmlns:p14="http://schemas.microsoft.com/office/powerpoint/2010/main" val="324516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an application you will see the actions that you have available in the blue buttons. (click) You can accept the applicant, reassign the applicant to the district so the district can find another unit for the applicant, return the application to the applicant because you want additional information, or you can recommend this person not be accepted in Scouting.  We will go over each of these actions in more detail.</a:t>
            </a:r>
          </a:p>
          <a:p>
            <a:endParaRPr lang="en-US" dirty="0"/>
          </a:p>
          <a:p>
            <a:r>
              <a:rPr lang="en-US" dirty="0"/>
              <a:t>(click) First let’s review the application – you have some summary information visible that you can see without opening anything else – It will show you the basic information on the application.  As you scroll down you will see the record locator for this applicant and their payment information.</a:t>
            </a:r>
          </a:p>
          <a:p>
            <a:endParaRPr lang="en-US" dirty="0"/>
          </a:p>
          <a:p>
            <a:r>
              <a:rPr lang="en-US" dirty="0"/>
              <a:t>But – you might want to look more closely at the information an applicant has provided.  To do this you would select Review Application.</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29</a:t>
            </a:fld>
            <a:endParaRPr lang="en-US" altLang="en-US" dirty="0"/>
          </a:p>
        </p:txBody>
      </p:sp>
    </p:spTree>
    <p:extLst>
      <p:ext uri="{BB962C8B-B14F-4D97-AF65-F5344CB8AC3E}">
        <p14:creationId xmlns:p14="http://schemas.microsoft.com/office/powerpoint/2010/main" val="349044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Invitations to join can be sent by email and system tracks these prospective</a:t>
            </a:r>
            <a:r>
              <a:rPr lang="en-US" baseline="0" dirty="0"/>
              <a:t> new members</a:t>
            </a:r>
          </a:p>
          <a:p>
            <a:endParaRPr lang="en-US" baseline="0" dirty="0"/>
          </a:p>
          <a:p>
            <a:r>
              <a:rPr lang="en-US" baseline="0" dirty="0"/>
              <a:t>System automatically checks for required information </a:t>
            </a:r>
            <a:r>
              <a:rPr lang="mr-IN" baseline="0" dirty="0"/>
              <a:t>–</a:t>
            </a:r>
            <a:r>
              <a:rPr lang="en-US" baseline="0" dirty="0"/>
              <a:t> no applications rejected because of incomplete or illegible information</a:t>
            </a:r>
          </a:p>
          <a:p>
            <a:endParaRPr lang="en-US" baseline="0" dirty="0"/>
          </a:p>
          <a:p>
            <a:r>
              <a:rPr lang="en-US" baseline="0" dirty="0"/>
              <a:t>Lead and application status can be viewed simultaneously by all key leaders</a:t>
            </a:r>
          </a:p>
          <a:p>
            <a:endParaRPr lang="en-US" baseline="0" dirty="0"/>
          </a:p>
          <a:p>
            <a:r>
              <a:rPr lang="en-US" baseline="0" dirty="0"/>
              <a:t>No paper to lose </a:t>
            </a:r>
          </a:p>
          <a:p>
            <a:endParaRPr lang="en-US" baseline="0" dirty="0"/>
          </a:p>
          <a:p>
            <a:r>
              <a:rPr lang="en-US" baseline="0" dirty="0"/>
              <a:t>Works well at Join Scout Nights</a:t>
            </a:r>
          </a:p>
          <a:p>
            <a:r>
              <a:rPr lang="en-US" baseline="0" dirty="0"/>
              <a:t>Parents enter email address into invitation manager</a:t>
            </a:r>
          </a:p>
          <a:p>
            <a:r>
              <a:rPr lang="en-US" baseline="0" dirty="0"/>
              <a:t>Unit sends invitation to these parents</a:t>
            </a:r>
          </a:p>
          <a:p>
            <a:r>
              <a:rPr lang="en-US" baseline="0" dirty="0"/>
              <a:t>Parents can complete applications on smart phone, tablets, etc.</a:t>
            </a:r>
          </a:p>
          <a:p>
            <a:r>
              <a:rPr lang="en-US" baseline="0" dirty="0"/>
              <a:t>Unit can approve the application and complete the process that night</a:t>
            </a:r>
          </a:p>
          <a:p>
            <a:r>
              <a:rPr lang="en-US" baseline="0" dirty="0"/>
              <a:t>No need for a trip to council office</a:t>
            </a:r>
          </a:p>
          <a:p>
            <a:endParaRPr lang="en-US" baseline="0" dirty="0"/>
          </a:p>
          <a:p>
            <a:r>
              <a:rPr lang="en-US" baseline="0" dirty="0"/>
              <a:t>Parents can print membership cards online</a:t>
            </a:r>
          </a:p>
          <a:p>
            <a:endParaRPr lang="en-US" baseline="0" dirty="0"/>
          </a:p>
          <a:p>
            <a:r>
              <a:rPr lang="en-US" baseline="0" dirty="0"/>
              <a:t>A welcome packet is sent automatically by email to new members and it includes introductory information from BSA National, a link to the council web site, and a short custom message from the unit  (if configured)</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a:t>
            </a:fld>
            <a:endParaRPr lang="en-US" altLang="en-US" dirty="0"/>
          </a:p>
        </p:txBody>
      </p:sp>
    </p:spTree>
    <p:extLst>
      <p:ext uri="{BB962C8B-B14F-4D97-AF65-F5344CB8AC3E}">
        <p14:creationId xmlns:p14="http://schemas.microsoft.com/office/powerpoint/2010/main" val="304996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check each of the three parts of the application by clicking on the step – the form will open and you will see all of the field that are on the unit’s copy of the paper application.</a:t>
            </a:r>
          </a:p>
          <a:p>
            <a:endParaRPr lang="en-US" dirty="0"/>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30</a:t>
            </a:fld>
            <a:endParaRPr lang="en-US" altLang="en-US" dirty="0"/>
          </a:p>
        </p:txBody>
      </p:sp>
    </p:spTree>
    <p:extLst>
      <p:ext uri="{BB962C8B-B14F-4D97-AF65-F5344CB8AC3E}">
        <p14:creationId xmlns:p14="http://schemas.microsoft.com/office/powerpoint/2010/main" val="2659310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reviewed the application and you know you want this youth in your unit you can press the accept button and they will move to completed status.   Pro-rated fees will be paid by credit card and they will be on your membership roster in My.Scouting.  They will also receive a welcome email from the National Service Center and if your unit has elected to do so, they will also receive an auto generated welcome email with your unit’s message.</a:t>
            </a:r>
          </a:p>
          <a:p>
            <a:endParaRPr lang="en-US" dirty="0"/>
          </a:p>
          <a:p>
            <a:r>
              <a:rPr lang="en-US" dirty="0"/>
              <a:t>Mount Baker Council only allows payment by credit card, so applications will immediately move to completed status.</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31</a:t>
            </a:fld>
            <a:endParaRPr lang="en-US" altLang="en-US" dirty="0"/>
          </a:p>
        </p:txBody>
      </p:sp>
    </p:spTree>
    <p:extLst>
      <p:ext uri="{BB962C8B-B14F-4D97-AF65-F5344CB8AC3E}">
        <p14:creationId xmlns:p14="http://schemas.microsoft.com/office/powerpoint/2010/main" val="3030854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reassign,  you will be asked to give a reason that you are not accepting this youth or adult into your unit.  You will select from a drop down list.  The application will then be forwarded to the district for one of the district Key 3 to reassign to another unit.  If you look in the youth or adult status tabs you will see the application in Pending reassignment status until someone at the district takes action.</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32</a:t>
            </a:fld>
            <a:endParaRPr lang="en-US" altLang="en-US" dirty="0"/>
          </a:p>
        </p:txBody>
      </p:sp>
    </p:spTree>
    <p:extLst>
      <p:ext uri="{BB962C8B-B14F-4D97-AF65-F5344CB8AC3E}">
        <p14:creationId xmlns:p14="http://schemas.microsoft.com/office/powerpoint/2010/main" val="3068666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do not accept this means that you are saying they should not be accepted into </a:t>
            </a:r>
            <a:r>
              <a:rPr lang="en-US" i="1" dirty="0"/>
              <a:t>any</a:t>
            </a:r>
            <a:r>
              <a:rPr lang="en-US" dirty="0"/>
              <a:t> Scouting unit.  You will be asked to confirm this selection.  You should not give your reason on this screen – if the council has questions they will contact you for further explanation.</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33</a:t>
            </a:fld>
            <a:endParaRPr lang="en-US" altLang="en-US" dirty="0"/>
          </a:p>
        </p:txBody>
      </p:sp>
    </p:spTree>
    <p:extLst>
      <p:ext uri="{BB962C8B-B14F-4D97-AF65-F5344CB8AC3E}">
        <p14:creationId xmlns:p14="http://schemas.microsoft.com/office/powerpoint/2010/main" val="2226899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unit might want a little more information from the applicant, so there is a way to return the application and write a short message explaining the additional information you need from the applicant.  When confirm the message, an email will be sent to the applicant asking for the additional information.  If you do not hear back from the applicant, you may want to follow up by other means to ensure the application is processed within the 30 day time limit.</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34</a:t>
            </a:fld>
            <a:endParaRPr lang="en-US" altLang="en-US" dirty="0"/>
          </a:p>
        </p:txBody>
      </p:sp>
    </p:spTree>
    <p:extLst>
      <p:ext uri="{BB962C8B-B14F-4D97-AF65-F5344CB8AC3E}">
        <p14:creationId xmlns:p14="http://schemas.microsoft.com/office/powerpoint/2010/main" val="3646995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a:t>
            </a:r>
            <a:r>
              <a:rPr lang="en-US" baseline="0" dirty="0"/>
              <a:t> of the unit key 3 will see a notification that they have actions to take when they login to their My.Scouting account.  (Note: You should clear the reminders when you have dealt with them.)</a:t>
            </a:r>
          </a:p>
          <a:p>
            <a:r>
              <a:rPr lang="en-US" baseline="0" dirty="0"/>
              <a:t>Email reminders will also be sent twice a week if there are pending actions.</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35</a:t>
            </a:fld>
            <a:endParaRPr lang="en-US" altLang="en-US" dirty="0"/>
          </a:p>
        </p:txBody>
      </p:sp>
    </p:spTree>
    <p:extLst>
      <p:ext uri="{BB962C8B-B14F-4D97-AF65-F5344CB8AC3E}">
        <p14:creationId xmlns:p14="http://schemas.microsoft.com/office/powerpoint/2010/main" val="1017622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system joins other systems like online recharter and online advancement</a:t>
            </a:r>
          </a:p>
          <a:p>
            <a:endParaRPr lang="en-US" dirty="0"/>
          </a:p>
          <a:p>
            <a:r>
              <a:rPr lang="en-US" dirty="0"/>
              <a:t>Additional features to address limitations in the system are under development</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36</a:t>
            </a:fld>
            <a:endParaRPr lang="en-US" altLang="en-US" dirty="0"/>
          </a:p>
        </p:txBody>
      </p:sp>
    </p:spTree>
    <p:extLst>
      <p:ext uri="{BB962C8B-B14F-4D97-AF65-F5344CB8AC3E}">
        <p14:creationId xmlns:p14="http://schemas.microsoft.com/office/powerpoint/2010/main" val="2200859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a:t>
            </a:r>
            <a:r>
              <a:rPr lang="en-US" baseline="0" dirty="0"/>
              <a:t> think the system will be useful, it is not mandatory to use it, nor will it become mandatory in the near future.</a:t>
            </a:r>
          </a:p>
          <a:p>
            <a:endParaRPr lang="en-US" baseline="0" dirty="0"/>
          </a:p>
          <a:p>
            <a:r>
              <a:rPr lang="en-US" baseline="0" dirty="0"/>
              <a:t>In our council, the system is currently only used for registering youth </a:t>
            </a:r>
            <a:r>
              <a:rPr lang="en-US" u="sng" baseline="0" dirty="0"/>
              <a:t>new</a:t>
            </a:r>
            <a:r>
              <a:rPr lang="en-US" baseline="0" dirty="0"/>
              <a:t> to scouting, no transfers including </a:t>
            </a:r>
            <a:r>
              <a:rPr lang="en-US" baseline="0" dirty="0" err="1"/>
              <a:t>Webelos</a:t>
            </a:r>
            <a:r>
              <a:rPr lang="en-US" baseline="0" dirty="0"/>
              <a:t> crossing over to Boy Scouts.  Note that youth is defined as under 18, even in units like crews and ships that permit individuals to participate as youths until age 21.  This is due to a national rule change that requires all individuals who are 18 or older to undergo background checks and complete youth protection regardless of program.  While you may see some materials on the National site about online adult applications, there are currently several significant problems with how adult applications are processed, so our council will not be using the online application system for adults until these issues are resolved.</a:t>
            </a:r>
          </a:p>
          <a:p>
            <a:endParaRPr lang="en-US" baseline="0" dirty="0"/>
          </a:p>
          <a:p>
            <a:r>
              <a:rPr lang="en-US" baseline="0" dirty="0"/>
              <a:t>Because the system does not currently process transfers, it should not be used for graduating Cub Scouts who are joining a troop.  It should not be used for people who are leaving their previous unit to join yours (because they moved, etc.)</a:t>
            </a:r>
          </a:p>
          <a:p>
            <a:endParaRPr lang="en-US" baseline="0" dirty="0"/>
          </a:p>
          <a:p>
            <a:r>
              <a:rPr lang="en-US" baseline="0" dirty="0"/>
              <a:t>Initial unit charter must still be done with a paper applications.  Once initial charter is accepted and posted, additional Scouts can join using the online system.</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37</a:t>
            </a:fld>
            <a:endParaRPr lang="en-US" altLang="en-US" dirty="0"/>
          </a:p>
        </p:txBody>
      </p:sp>
    </p:spTree>
    <p:extLst>
      <p:ext uri="{BB962C8B-B14F-4D97-AF65-F5344CB8AC3E}">
        <p14:creationId xmlns:p14="http://schemas.microsoft.com/office/powerpoint/2010/main" val="2756057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pa</a:t>
            </a:r>
            <a:r>
              <a:rPr lang="en-US" baseline="0" dirty="0"/>
              <a:t>y by credit card as part of the online application process will be notified that there may be additional fees due charged by your unit, but there is no way for them to pay these fees using the online application system.</a:t>
            </a:r>
          </a:p>
          <a:p>
            <a:r>
              <a:rPr lang="en-US" baseline="0" dirty="0"/>
              <a:t>The system recognizes LDS units and will not charge anyone who joins them a membership fee (but will charge them if they elect to receive </a:t>
            </a:r>
            <a:r>
              <a:rPr lang="en-US" i="1" baseline="0" dirty="0"/>
              <a:t>Boys’ Life</a:t>
            </a:r>
            <a:r>
              <a:rPr lang="en-US" i="0" baseline="0" dirty="0"/>
              <a:t>)</a:t>
            </a:r>
          </a:p>
          <a:p>
            <a:r>
              <a:rPr lang="en-US" i="0" baseline="0" dirty="0"/>
              <a:t>By default, the option to receive </a:t>
            </a:r>
            <a:r>
              <a:rPr lang="en-US" i="1" baseline="0" dirty="0"/>
              <a:t>Boys’ Life</a:t>
            </a:r>
            <a:r>
              <a:rPr lang="en-US" i="0" baseline="0" dirty="0"/>
              <a:t> is selected, but the applicant can unselect this option.</a:t>
            </a:r>
          </a:p>
          <a:p>
            <a:r>
              <a:rPr lang="en-US" i="0" baseline="0" dirty="0"/>
              <a:t>The amount due is calculated at the time the application is submitted by the parent, not the time you approve the application.</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38</a:t>
            </a:fld>
            <a:endParaRPr lang="en-US" altLang="en-US" dirty="0"/>
          </a:p>
        </p:txBody>
      </p:sp>
    </p:spTree>
    <p:extLst>
      <p:ext uri="{BB962C8B-B14F-4D97-AF65-F5344CB8AC3E}">
        <p14:creationId xmlns:p14="http://schemas.microsoft.com/office/powerpoint/2010/main" val="829790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new leads or applications are not handled within the time period above, the lead or application</a:t>
            </a:r>
            <a:r>
              <a:rPr lang="en-US" baseline="0" dirty="0"/>
              <a:t> will be automatically removed from your unit and sent up to your district.</a:t>
            </a:r>
          </a:p>
          <a:p>
            <a:r>
              <a:rPr lang="en-US" baseline="0" dirty="0"/>
              <a:t>If payment is not processed within 30 days, the application will be automatically rejected.</a:t>
            </a:r>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39</a:t>
            </a:fld>
            <a:endParaRPr lang="en-US" altLang="en-US" dirty="0"/>
          </a:p>
        </p:txBody>
      </p:sp>
    </p:spTree>
    <p:extLst>
      <p:ext uri="{BB962C8B-B14F-4D97-AF65-F5344CB8AC3E}">
        <p14:creationId xmlns:p14="http://schemas.microsoft.com/office/powerpoint/2010/main" val="237587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new online registration tool went live last June and allows your unit to sign new members up digitally and complete the entire acceptance process without having to handle a any paper.  This system allows for digital signatures and online credit card payment making it fast and easy for the new applicant.</a:t>
            </a:r>
          </a:p>
          <a:p>
            <a:endParaRPr lang="en-US" dirty="0"/>
          </a:p>
          <a:p>
            <a:r>
              <a:rPr lang="en-US" dirty="0"/>
              <a:t>There are a few things that the unit needs to do to ensure an easy process – we will go over that</a:t>
            </a:r>
          </a:p>
          <a:p>
            <a:r>
              <a:rPr lang="en-US" dirty="0"/>
              <a:t>I will show you the Invitation Manager tool</a:t>
            </a:r>
          </a:p>
          <a:p>
            <a:r>
              <a:rPr lang="en-US" dirty="0"/>
              <a:t>The digital application that the applicant will fill out</a:t>
            </a:r>
          </a:p>
          <a:p>
            <a:r>
              <a:rPr lang="en-US" dirty="0"/>
              <a:t>The Application Manager tool</a:t>
            </a:r>
          </a:p>
          <a:p>
            <a:r>
              <a:rPr lang="en-US" dirty="0"/>
              <a:t>And, the online resources available to help you use the system.</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4</a:t>
            </a:fld>
            <a:endParaRPr lang="en-US" altLang="en-US" dirty="0"/>
          </a:p>
        </p:txBody>
      </p:sp>
    </p:spTree>
    <p:extLst>
      <p:ext uri="{BB962C8B-B14F-4D97-AF65-F5344CB8AC3E}">
        <p14:creationId xmlns:p14="http://schemas.microsoft.com/office/powerpoint/2010/main" val="3682719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national online registration site.</a:t>
            </a:r>
          </a:p>
          <a:p>
            <a:endParaRPr lang="en-US" dirty="0"/>
          </a:p>
          <a:p>
            <a:r>
              <a:rPr lang="en-US" dirty="0"/>
              <a:t>Scouting.org/onlineregistration provides online training and guidebooks that provide step by step instructions.  There are also other resources such as frequently asked questions that you may also find helpful.</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40</a:t>
            </a:fld>
            <a:endParaRPr lang="en-US" altLang="en-US" dirty="0"/>
          </a:p>
        </p:txBody>
      </p:sp>
    </p:spTree>
    <p:extLst>
      <p:ext uri="{BB962C8B-B14F-4D97-AF65-F5344CB8AC3E}">
        <p14:creationId xmlns:p14="http://schemas.microsoft.com/office/powerpoint/2010/main" val="4048284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41</a:t>
            </a:fld>
            <a:endParaRPr lang="en-US" altLang="en-US" dirty="0"/>
          </a:p>
        </p:txBody>
      </p:sp>
    </p:spTree>
    <p:extLst>
      <p:ext uri="{BB962C8B-B14F-4D97-AF65-F5344CB8AC3E}">
        <p14:creationId xmlns:p14="http://schemas.microsoft.com/office/powerpoint/2010/main" val="1662705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42</a:t>
            </a:fld>
            <a:endParaRPr lang="en-US" altLang="en-US" dirty="0"/>
          </a:p>
        </p:txBody>
      </p:sp>
    </p:spTree>
    <p:extLst>
      <p:ext uri="{BB962C8B-B14F-4D97-AF65-F5344CB8AC3E}">
        <p14:creationId xmlns:p14="http://schemas.microsoft.com/office/powerpoint/2010/main" val="387866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registration administration tools for units are accessed through your My.Scouting account.  If you don’t currently have an account, you will need to create one to use Online Registration.  If you do have an account, make sure that your email address and the rest of your profile is current so that you get notifications and information that you need to use the new tools.</a:t>
            </a:r>
          </a:p>
          <a:p>
            <a:endParaRPr lang="en-US" dirty="0"/>
          </a:p>
          <a:p>
            <a:r>
              <a:rPr lang="en-US" dirty="0"/>
              <a:t>The tools contained within My.Scouting are role based.  Therefore your unit needs to have the Unit Key 3 correctly registered so that they can take action in the system.   So if you change Committee Chairs or your top leader, you need to get that information in to the council as soon as possible so that they can be registered correctly which will enable access to these tools.  </a:t>
            </a:r>
          </a:p>
          <a:p>
            <a:endParaRPr lang="en-US" dirty="0"/>
          </a:p>
          <a:p>
            <a:r>
              <a:rPr lang="en-US" dirty="0"/>
              <a:t>Page 4 of the Online Registration Unit Guidebook walks you through the steps to update your My.Scouting account.</a:t>
            </a:r>
          </a:p>
          <a:p>
            <a:r>
              <a:rPr lang="en-US" dirty="0"/>
              <a:t>(click)</a:t>
            </a:r>
          </a:p>
        </p:txBody>
      </p:sp>
      <p:sp>
        <p:nvSpPr>
          <p:cNvPr id="4" name="Slide Number Placeholder 3"/>
          <p:cNvSpPr>
            <a:spLocks noGrp="1"/>
          </p:cNvSpPr>
          <p:nvPr>
            <p:ph type="sldNum" sz="quarter" idx="10"/>
          </p:nvPr>
        </p:nvSpPr>
        <p:spPr/>
        <p:txBody>
          <a:bodyPr/>
          <a:lstStyle/>
          <a:p>
            <a:fld id="{31893C92-1F11-4F65-ABED-0FE56678AC65}" type="slidenum">
              <a:rPr lang="en-US" smtClean="0"/>
              <a:t>5</a:t>
            </a:fld>
            <a:endParaRPr lang="en-US" dirty="0"/>
          </a:p>
        </p:txBody>
      </p:sp>
    </p:spTree>
    <p:extLst>
      <p:ext uri="{BB962C8B-B14F-4D97-AF65-F5344CB8AC3E}">
        <p14:creationId xmlns:p14="http://schemas.microsoft.com/office/powerpoint/2010/main" val="46363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 your My.Scouting account, someone in the Unit Key 3 – The Committee Chair, top unit leader (Cubmaster, Scoutmaster, Crew Advisor, Coach, or Skipper), or Chartered Organization Representative – should go in to the BeAScout set up that can be found under legacy tools.  </a:t>
            </a:r>
          </a:p>
          <a:p>
            <a:endParaRPr lang="en-US" dirty="0"/>
          </a:p>
          <a:p>
            <a:r>
              <a:rPr lang="en-US" dirty="0"/>
              <a:t>(click) Under unit pin management, </a:t>
            </a:r>
          </a:p>
          <a:p>
            <a:r>
              <a:rPr lang="en-US" dirty="0"/>
              <a:t>(click) verify that the contact information updated and correct.  </a:t>
            </a:r>
          </a:p>
          <a:p>
            <a:r>
              <a:rPr lang="en-US" dirty="0"/>
              <a:t>(click) Also set the unit pin to Unit mode, Pin Status to Active, and Apply Status to active so “Apply Now” button shows on BeAScout.  If Apply Status is not set to active only the “Request More Information” button will show on BeAScout.  </a:t>
            </a:r>
          </a:p>
          <a:p>
            <a:endParaRPr lang="en-US" dirty="0"/>
          </a:p>
          <a:p>
            <a:r>
              <a:rPr lang="en-US" b="0"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6</a:t>
            </a:fld>
            <a:endParaRPr lang="en-US" altLang="en-US" dirty="0"/>
          </a:p>
        </p:txBody>
      </p:sp>
    </p:spTree>
    <p:extLst>
      <p:ext uri="{BB962C8B-B14F-4D97-AF65-F5344CB8AC3E}">
        <p14:creationId xmlns:p14="http://schemas.microsoft.com/office/powerpoint/2010/main" val="302505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into Organization Manger and set up your unit’s Online Registration Unit Configurations.    This will take you to a screen where you can select Settings and see all of the configuration options available to your unit.  If the council has made them available to the unit you will have a choice of payment options and adult application availability.  If either of these is greyed out, that means that the council has set these to a council-wide configuration.   </a:t>
            </a:r>
          </a:p>
          <a:p>
            <a:r>
              <a:rPr lang="en-US" dirty="0"/>
              <a:t>(click) </a:t>
            </a:r>
          </a:p>
          <a:p>
            <a:endParaRPr lang="en-US" dirty="0"/>
          </a:p>
          <a:p>
            <a:r>
              <a:rPr lang="en-US" dirty="0"/>
              <a:t>Page 8 of the Unit Guidebook walks you through each of the configurations and your choices within these configurations.</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7</a:t>
            </a:fld>
            <a:endParaRPr lang="en-US" altLang="en-US" dirty="0"/>
          </a:p>
        </p:txBody>
      </p:sp>
    </p:spTree>
    <p:extLst>
      <p:ext uri="{BB962C8B-B14F-4D97-AF65-F5344CB8AC3E}">
        <p14:creationId xmlns:p14="http://schemas.microsoft.com/office/powerpoint/2010/main" val="30414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Manager is a tool where the leads – families who indicate they want more information about Scouting through BeAScout – will come in for your unit to contact.  These are people who really want to get involved, they are just waiting for you to contact them and let them know more about your unit.</a:t>
            </a:r>
          </a:p>
          <a:p>
            <a:endParaRPr lang="en-US" dirty="0"/>
          </a:p>
          <a:p>
            <a:r>
              <a:rPr lang="en-US" dirty="0"/>
              <a:t>Invitation manager can also help you manage leads that come in through joining nights or through personal invitations to join.  I’ll show you how to do this in a minute.</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8</a:t>
            </a:fld>
            <a:endParaRPr lang="en-US" altLang="en-US" dirty="0"/>
          </a:p>
        </p:txBody>
      </p:sp>
    </p:spTree>
    <p:extLst>
      <p:ext uri="{BB962C8B-B14F-4D97-AF65-F5344CB8AC3E}">
        <p14:creationId xmlns:p14="http://schemas.microsoft.com/office/powerpoint/2010/main" val="199972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help you understand the positions that can take action in Invitation Manager.  The Unit Key 3, the head of the Chartered Organization and the Unit membership chair all have access to see and respond in this tool.  The Key  3 of the unit can also assign a functional role of Registration Inquiry which will grant view only access for submitted requests.  This person will be able to see the request, but cannot sent the invitation or take an action in the tool.</a:t>
            </a:r>
          </a:p>
          <a:p>
            <a:r>
              <a:rPr lang="en-US" dirty="0"/>
              <a:t>(click)</a:t>
            </a:r>
          </a:p>
        </p:txBody>
      </p:sp>
      <p:sp>
        <p:nvSpPr>
          <p:cNvPr id="4" name="Date Placeholder 3"/>
          <p:cNvSpPr>
            <a:spLocks noGrp="1"/>
          </p:cNvSpPr>
          <p:nvPr>
            <p:ph type="dt" idx="10"/>
          </p:nvPr>
        </p:nvSpPr>
        <p:spPr/>
        <p:txBody>
          <a:bodyPr/>
          <a:lstStyle/>
          <a:p>
            <a:pPr>
              <a:defRPr/>
            </a:pPr>
            <a:fld id="{2D354B79-FCE9-4006-AFE5-4CDF9CF6CA39}" type="datetime1">
              <a:rPr lang="en-US" altLang="en-US" smtClean="0"/>
              <a:pPr>
                <a:defRPr/>
              </a:pPr>
              <a:t>8/25/17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5C3E11-788D-4CE0-8B3C-52559CF9DC07}" type="slidenum">
              <a:rPr lang="en-US" altLang="en-US" smtClean="0"/>
              <a:pPr>
                <a:defRPr/>
              </a:pPr>
              <a:t>9</a:t>
            </a:fld>
            <a:endParaRPr lang="en-US" altLang="en-US" dirty="0"/>
          </a:p>
        </p:txBody>
      </p:sp>
    </p:spTree>
    <p:extLst>
      <p:ext uri="{BB962C8B-B14F-4D97-AF65-F5344CB8AC3E}">
        <p14:creationId xmlns:p14="http://schemas.microsoft.com/office/powerpoint/2010/main" val="369877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0E2E4B02-22BF-43EF-9F8D-C9AA25349805}" type="slidenum">
              <a:rPr lang="en-US" altLang="en-US"/>
              <a:pPr>
                <a:defRPr/>
              </a:pPr>
              <a:t>‹#›</a:t>
            </a:fld>
            <a:endParaRPr lang="en-US" altLang="en-US" dirty="0"/>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3F93597F-482A-4886-91CC-1EE22B020C65}" type="datetime1">
              <a:rPr lang="en-US" altLang="en-US"/>
              <a:pPr>
                <a:defRPr/>
              </a:pPr>
              <a:t>8/25/17</a:t>
            </a:fld>
            <a:endParaRPr lang="en-US" altLang="en-US" dirty="0"/>
          </a:p>
        </p:txBody>
      </p:sp>
    </p:spTree>
    <p:extLst>
      <p:ext uri="{BB962C8B-B14F-4D97-AF65-F5344CB8AC3E}">
        <p14:creationId xmlns:p14="http://schemas.microsoft.com/office/powerpoint/2010/main" val="141330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23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150AB7E0-C67E-4576-ADCA-6B40193C3323}" type="slidenum">
              <a:rPr lang="en-US" altLang="en-US"/>
              <a:pPr>
                <a:defRPr/>
              </a:pPr>
              <a:t>‹#›</a:t>
            </a:fld>
            <a:endParaRPr lang="en-US" altLang="en-US" dirty="0"/>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836B0B13-378C-4A19-A238-E6A7662EDC56}" type="datetime1">
              <a:rPr lang="en-US" altLang="en-US"/>
              <a:pPr>
                <a:defRPr/>
              </a:pPr>
              <a:t>8/25/17</a:t>
            </a:fld>
            <a:endParaRPr lang="en-US" altLang="en-US" dirty="0"/>
          </a:p>
        </p:txBody>
      </p:sp>
    </p:spTree>
    <p:extLst>
      <p:ext uri="{BB962C8B-B14F-4D97-AF65-F5344CB8AC3E}">
        <p14:creationId xmlns:p14="http://schemas.microsoft.com/office/powerpoint/2010/main" val="361223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2A352CF4-1C4D-469A-9823-ED7086F463AC}" type="datetime1">
              <a:rPr lang="en-US" altLang="en-US"/>
              <a:pPr>
                <a:defRPr/>
              </a:pPr>
              <a:t>8/25/17</a:t>
            </a:fld>
            <a:endParaRPr lang="en-US" altLang="en-US" dirty="0"/>
          </a:p>
        </p:txBody>
      </p:sp>
      <p:sp>
        <p:nvSpPr>
          <p:cNvPr id="7" name="Slide Number Placeholder 6"/>
          <p:cNvSpPr>
            <a:spLocks noGrp="1"/>
          </p:cNvSpPr>
          <p:nvPr>
            <p:ph type="sldNum" sz="quarter" idx="11"/>
          </p:nvPr>
        </p:nvSpPr>
        <p:spPr/>
        <p:txBody>
          <a:bodyPr/>
          <a:lstStyle>
            <a:lvl1pPr>
              <a:defRPr smtClean="0"/>
            </a:lvl1pPr>
          </a:lstStyle>
          <a:p>
            <a:pPr>
              <a:defRPr/>
            </a:pPr>
            <a:fld id="{A8911E7D-3F27-4B22-9D6C-27390A8E055D}" type="slidenum">
              <a:rPr lang="en-US" altLang="en-US"/>
              <a:pPr>
                <a:defRPr/>
              </a:pPr>
              <a:t>‹#›</a:t>
            </a:fld>
            <a:endParaRPr lang="en-US" altLang="en-US" dirty="0"/>
          </a:p>
        </p:txBody>
      </p:sp>
    </p:spTree>
    <p:extLst>
      <p:ext uri="{BB962C8B-B14F-4D97-AF65-F5344CB8AC3E}">
        <p14:creationId xmlns:p14="http://schemas.microsoft.com/office/powerpoint/2010/main" val="66393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3FD8D3EE-5023-4EFE-A210-B5394CB2113D}" type="datetime1">
              <a:rPr lang="en-US" altLang="en-US"/>
              <a:pPr>
                <a:defRPr/>
              </a:pPr>
              <a:t>8/25/17</a:t>
            </a:fld>
            <a:endParaRPr lang="en-US" altLang="en-US" dirty="0"/>
          </a:p>
        </p:txBody>
      </p:sp>
      <p:sp>
        <p:nvSpPr>
          <p:cNvPr id="9" name="Slide Number Placeholder 8"/>
          <p:cNvSpPr>
            <a:spLocks noGrp="1"/>
          </p:cNvSpPr>
          <p:nvPr>
            <p:ph type="sldNum" sz="quarter" idx="11"/>
          </p:nvPr>
        </p:nvSpPr>
        <p:spPr/>
        <p:txBody>
          <a:bodyPr/>
          <a:lstStyle>
            <a:lvl1pPr>
              <a:defRPr smtClean="0"/>
            </a:lvl1pPr>
          </a:lstStyle>
          <a:p>
            <a:pPr>
              <a:defRPr/>
            </a:pPr>
            <a:fld id="{38ED1F6D-76FD-48AF-B03A-F3812FDF9756}" type="slidenum">
              <a:rPr lang="en-US" altLang="en-US"/>
              <a:pPr>
                <a:defRPr/>
              </a:pPr>
              <a:t>‹#›</a:t>
            </a:fld>
            <a:endParaRPr lang="en-US" altLang="en-US" dirty="0"/>
          </a:p>
        </p:txBody>
      </p:sp>
    </p:spTree>
    <p:extLst>
      <p:ext uri="{BB962C8B-B14F-4D97-AF65-F5344CB8AC3E}">
        <p14:creationId xmlns:p14="http://schemas.microsoft.com/office/powerpoint/2010/main" val="319465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49F60C1E-CD6C-4F93-A4F8-9793C3768F7B}" type="datetime1">
              <a:rPr lang="en-US" altLang="en-US"/>
              <a:pPr>
                <a:defRPr/>
              </a:pPr>
              <a:t>8/25/17</a:t>
            </a:fld>
            <a:endParaRPr lang="en-US" altLang="en-US" dirty="0"/>
          </a:p>
        </p:txBody>
      </p:sp>
      <p:sp>
        <p:nvSpPr>
          <p:cNvPr id="5" name="Slide Number Placeholder 4"/>
          <p:cNvSpPr>
            <a:spLocks noGrp="1"/>
          </p:cNvSpPr>
          <p:nvPr>
            <p:ph type="sldNum" sz="quarter" idx="11"/>
          </p:nvPr>
        </p:nvSpPr>
        <p:spPr/>
        <p:txBody>
          <a:bodyPr/>
          <a:lstStyle>
            <a:lvl1pPr>
              <a:defRPr smtClean="0"/>
            </a:lvl1pPr>
          </a:lstStyle>
          <a:p>
            <a:pPr>
              <a:defRPr/>
            </a:pPr>
            <a:fld id="{A274C1D0-ED8E-43E0-B0E8-2907F7B4CFB2}" type="slidenum">
              <a:rPr lang="en-US" altLang="en-US"/>
              <a:pPr>
                <a:defRPr/>
              </a:pPr>
              <a:t>‹#›</a:t>
            </a:fld>
            <a:endParaRPr lang="en-US" altLang="en-US" dirty="0"/>
          </a:p>
        </p:txBody>
      </p:sp>
    </p:spTree>
    <p:extLst>
      <p:ext uri="{BB962C8B-B14F-4D97-AF65-F5344CB8AC3E}">
        <p14:creationId xmlns:p14="http://schemas.microsoft.com/office/powerpoint/2010/main" val="200184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0E44E958-57FA-45CE-BE01-4CBB3181BF51}" type="datetime1">
              <a:rPr lang="en-US" altLang="en-US"/>
              <a:pPr>
                <a:defRPr/>
              </a:pPr>
              <a:t>8/25/17</a:t>
            </a:fld>
            <a:endParaRPr lang="en-US" altLang="en-US" dirty="0"/>
          </a:p>
        </p:txBody>
      </p:sp>
      <p:sp>
        <p:nvSpPr>
          <p:cNvPr id="3" name="Slide Number Placeholder 3"/>
          <p:cNvSpPr>
            <a:spLocks noGrp="1"/>
          </p:cNvSpPr>
          <p:nvPr>
            <p:ph type="sldNum" sz="quarter" idx="11"/>
          </p:nvPr>
        </p:nvSpPr>
        <p:spPr/>
        <p:txBody>
          <a:bodyPr/>
          <a:lstStyle>
            <a:lvl1pPr>
              <a:defRPr smtClean="0"/>
            </a:lvl1pPr>
          </a:lstStyle>
          <a:p>
            <a:pPr>
              <a:defRPr/>
            </a:pPr>
            <a:fld id="{8656EE0D-19EB-40E6-AD19-E1D499E19216}" type="slidenum">
              <a:rPr lang="en-US" altLang="en-US"/>
              <a:pPr>
                <a:defRPr/>
              </a:pPr>
              <a:t>‹#›</a:t>
            </a:fld>
            <a:endParaRPr lang="en-US" altLang="en-US" dirty="0"/>
          </a:p>
        </p:txBody>
      </p:sp>
    </p:spTree>
    <p:extLst>
      <p:ext uri="{BB962C8B-B14F-4D97-AF65-F5344CB8AC3E}">
        <p14:creationId xmlns:p14="http://schemas.microsoft.com/office/powerpoint/2010/main" val="271388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AFFF33B7-9CAB-44DD-8942-44CA744E7DE0}" type="datetime1">
              <a:rPr lang="en-US" altLang="en-US"/>
              <a:pPr>
                <a:defRPr/>
              </a:pPr>
              <a:t>8/25/17</a:t>
            </a:fld>
            <a:endParaRPr lang="en-US" altLang="en-US" dirty="0"/>
          </a:p>
        </p:txBody>
      </p:sp>
      <p:sp>
        <p:nvSpPr>
          <p:cNvPr id="6" name="Slide Number Placeholder 6"/>
          <p:cNvSpPr>
            <a:spLocks noGrp="1"/>
          </p:cNvSpPr>
          <p:nvPr>
            <p:ph type="sldNum" sz="quarter" idx="11"/>
          </p:nvPr>
        </p:nvSpPr>
        <p:spPr/>
        <p:txBody>
          <a:bodyPr/>
          <a:lstStyle>
            <a:lvl1pPr>
              <a:defRPr smtClean="0"/>
            </a:lvl1pPr>
          </a:lstStyle>
          <a:p>
            <a:pPr>
              <a:defRPr/>
            </a:pPr>
            <a:fld id="{2074F78D-027F-4902-A3F6-A9D9BF14CF0D}" type="slidenum">
              <a:rPr lang="en-US" altLang="en-US"/>
              <a:pPr>
                <a:defRPr/>
              </a:pPr>
              <a:t>‹#›</a:t>
            </a:fld>
            <a:endParaRPr lang="en-US" altLang="en-US" dirty="0"/>
          </a:p>
        </p:txBody>
      </p:sp>
    </p:spTree>
    <p:extLst>
      <p:ext uri="{BB962C8B-B14F-4D97-AF65-F5344CB8AC3E}">
        <p14:creationId xmlns:p14="http://schemas.microsoft.com/office/powerpoint/2010/main" val="242738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4039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file:///\\Users\jaypointer\Desktop\Folio.png" TargetMode="External"/><Relationship Id="rId12" Type="http://schemas.openxmlformats.org/officeDocument/2006/relationships/image" Target="../media/image2.emf"/><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Folio.png" descr="/Users/jaypointer/Desktop/Folio.png"/>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566863" y="274638"/>
            <a:ext cx="70437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95B3D7"/>
                </a:solidFill>
                <a:latin typeface="Helvetica" panose="020B0604020202020204" pitchFamily="34" charset="0"/>
              </a:defRPr>
            </a:lvl1pPr>
          </a:lstStyle>
          <a:p>
            <a:pPr>
              <a:defRPr/>
            </a:pPr>
            <a:fld id="{03706C99-A4DC-4EA2-AD7E-59BD3EA835D2}" type="slidenum">
              <a:rPr lang="en-US" altLang="en-US"/>
              <a:pPr>
                <a:defRPr/>
              </a:pPr>
              <a:t>‹#›</a:t>
            </a:fld>
            <a:endParaRPr lang="en-US" altLang="en-US" dirty="0"/>
          </a:p>
        </p:txBody>
      </p:sp>
      <p:pic>
        <p:nvPicPr>
          <p:cNvPr id="1030" name="Picture 9"/>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smtClean="0">
                <a:solidFill>
                  <a:srgbClr val="95B3D7"/>
                </a:solidFill>
                <a:latin typeface="Helvetica" panose="020B0604020202020204" pitchFamily="34" charset="0"/>
              </a:defRPr>
            </a:lvl1pPr>
          </a:lstStyle>
          <a:p>
            <a:pPr>
              <a:defRPr/>
            </a:pPr>
            <a:fld id="{523615BE-7ABC-41B0-9EE2-9A45C0EE4340}" type="datetime1">
              <a:rPr lang="en-US" altLang="en-US"/>
              <a:pPr>
                <a:defRPr/>
              </a:pPr>
              <a:t>8/25/17</a:t>
            </a:fld>
            <a:endParaRPr lang="en-US" altLang="en-US" dirty="0"/>
          </a:p>
        </p:txBody>
      </p:sp>
      <p:pic>
        <p:nvPicPr>
          <p:cNvPr id="1032" name="Picture 13" descr="AnnivGrStandard_Whit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hdr="0" ftr="0" dt="0"/>
  <p:txStyles>
    <p:titleStyle>
      <a:lvl1pPr algn="l" defTabSz="457200" rtl="0" eaLnBrk="1" fontAlgn="base" hangingPunct="1">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couting.org/onlineregistr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cid:image001.png@01D265D5.5938A690" TargetMode="Externa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8" y="1650331"/>
            <a:ext cx="5255889" cy="2110257"/>
          </a:xfrm>
        </p:spPr>
        <p:txBody>
          <a:bodyPr/>
          <a:lstStyle/>
          <a:p>
            <a:r>
              <a:rPr lang="en-US" dirty="0"/>
              <a:t>Online Registration</a:t>
            </a:r>
          </a:p>
        </p:txBody>
      </p:sp>
    </p:spTree>
    <p:extLst>
      <p:ext uri="{BB962C8B-B14F-4D97-AF65-F5344CB8AC3E}">
        <p14:creationId xmlns:p14="http://schemas.microsoft.com/office/powerpoint/2010/main" val="27365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10</a:t>
            </a:fld>
            <a:endParaRPr lang="en-US" altLang="en-US" dirty="0"/>
          </a:p>
        </p:txBody>
      </p:sp>
      <p:sp>
        <p:nvSpPr>
          <p:cNvPr id="4" name="Oval 3"/>
          <p:cNvSpPr/>
          <p:nvPr/>
        </p:nvSpPr>
        <p:spPr>
          <a:xfrm>
            <a:off x="763676" y="4019341"/>
            <a:ext cx="1426866" cy="371789"/>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04352" y="2833635"/>
            <a:ext cx="1567543" cy="27130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A1F117BF-94E7-4596-8D4C-C60E052CAA10}"/>
              </a:ext>
            </a:extLst>
          </p:cNvPr>
          <p:cNvPicPr>
            <a:picLocks noChangeAspect="1"/>
          </p:cNvPicPr>
          <p:nvPr/>
        </p:nvPicPr>
        <p:blipFill rotWithShape="1">
          <a:blip r:embed="rId3"/>
          <a:srcRect l="46127" t="50668" r="32317" b="15427"/>
          <a:stretch/>
        </p:blipFill>
        <p:spPr>
          <a:xfrm>
            <a:off x="298384" y="854111"/>
            <a:ext cx="4726003" cy="4181262"/>
          </a:xfrm>
          <a:prstGeom prst="rect">
            <a:avLst/>
          </a:prstGeom>
          <a:ln>
            <a:solidFill>
              <a:schemeClr val="tx1"/>
            </a:solidFill>
          </a:ln>
        </p:spPr>
      </p:pic>
      <p:pic>
        <p:nvPicPr>
          <p:cNvPr id="8" name="Picture 7">
            <a:extLst>
              <a:ext uri="{FF2B5EF4-FFF2-40B4-BE49-F238E27FC236}">
                <a16:creationId xmlns:a16="http://schemas.microsoft.com/office/drawing/2014/main" xmlns="" id="{8C9CBC9B-828B-4B22-8C92-DCB7466473C4}"/>
              </a:ext>
            </a:extLst>
          </p:cNvPr>
          <p:cNvPicPr>
            <a:picLocks noChangeAspect="1"/>
          </p:cNvPicPr>
          <p:nvPr/>
        </p:nvPicPr>
        <p:blipFill rotWithShape="1">
          <a:blip r:embed="rId4"/>
          <a:srcRect l="45158" t="10654" r="32737" b="38523"/>
          <a:stretch/>
        </p:blipFill>
        <p:spPr>
          <a:xfrm>
            <a:off x="5165063" y="747623"/>
            <a:ext cx="3435785" cy="4443330"/>
          </a:xfrm>
          <a:prstGeom prst="rect">
            <a:avLst/>
          </a:prstGeom>
          <a:ln>
            <a:solidFill>
              <a:schemeClr val="tx1"/>
            </a:solidFill>
          </a:ln>
        </p:spPr>
      </p:pic>
    </p:spTree>
    <p:extLst>
      <p:ext uri="{BB962C8B-B14F-4D97-AF65-F5344CB8AC3E}">
        <p14:creationId xmlns:p14="http://schemas.microsoft.com/office/powerpoint/2010/main" val="236946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11</a:t>
            </a:fld>
            <a:endParaRPr lang="en-US" altLang="en-US" dirty="0"/>
          </a:p>
        </p:txBody>
      </p:sp>
      <p:pic>
        <p:nvPicPr>
          <p:cNvPr id="3" name="Picture 2"/>
          <p:cNvPicPr/>
          <p:nvPr/>
        </p:nvPicPr>
        <p:blipFill rotWithShape="1">
          <a:blip r:embed="rId3" cstate="print">
            <a:extLst>
              <a:ext uri="{28A0092B-C50C-407E-A947-70E740481C1C}">
                <a14:useLocalDpi xmlns:a14="http://schemas.microsoft.com/office/drawing/2010/main"/>
              </a:ext>
            </a:extLst>
          </a:blip>
          <a:srcRect/>
          <a:stretch/>
        </p:blipFill>
        <p:spPr bwMode="auto">
          <a:xfrm>
            <a:off x="904352" y="854111"/>
            <a:ext cx="7204668" cy="4079630"/>
          </a:xfrm>
          <a:prstGeom prst="rect">
            <a:avLst/>
          </a:prstGeom>
          <a:ln>
            <a:solidFill>
              <a:schemeClr val="tx1"/>
            </a:solidFill>
          </a:ln>
          <a:extLst>
            <a:ext uri="{53640926-AAD7-44d8-BBD7-CCE9431645EC}">
              <a14:shadowObscured xmlns="" xmlns:a14="http://schemas.microsoft.com/office/drawing/2010/main"/>
            </a:ext>
          </a:extLst>
        </p:spPr>
      </p:pic>
      <p:sp>
        <p:nvSpPr>
          <p:cNvPr id="4" name="Oval 3"/>
          <p:cNvSpPr/>
          <p:nvPr/>
        </p:nvSpPr>
        <p:spPr>
          <a:xfrm>
            <a:off x="763676" y="4019341"/>
            <a:ext cx="1426866" cy="371789"/>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04352" y="2833635"/>
            <a:ext cx="1567543" cy="27130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680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12</a:t>
            </a:fld>
            <a:endParaRPr lang="en-US" altLang="en-US" dirty="0"/>
          </a:p>
        </p:txBody>
      </p:sp>
      <p:pic>
        <p:nvPicPr>
          <p:cNvPr id="3" name="Picture 2"/>
          <p:cNvPicPr/>
          <p:nvPr/>
        </p:nvPicPr>
        <p:blipFill rotWithShape="1">
          <a:blip r:embed="rId3"/>
          <a:srcRect l="16906" t="6251" r="16746" b="15341"/>
          <a:stretch/>
        </p:blipFill>
        <p:spPr bwMode="auto">
          <a:xfrm>
            <a:off x="847411" y="746927"/>
            <a:ext cx="7465925" cy="4662435"/>
          </a:xfrm>
          <a:prstGeom prst="rect">
            <a:avLst/>
          </a:prstGeom>
          <a:ln>
            <a:solidFill>
              <a:schemeClr val="tx1"/>
            </a:solidFill>
          </a:ln>
          <a:extLst>
            <a:ext uri="{53640926-AAD7-44d8-BBD7-CCE9431645EC}">
              <a14:shadowObscured xmlns="" xmlns:a14="http://schemas.microsoft.com/office/drawing/2010/main"/>
            </a:ext>
          </a:extLst>
        </p:spPr>
      </p:pic>
      <p:sp>
        <p:nvSpPr>
          <p:cNvPr id="4" name="Oval 3"/>
          <p:cNvSpPr/>
          <p:nvPr/>
        </p:nvSpPr>
        <p:spPr>
          <a:xfrm>
            <a:off x="3516923" y="2773345"/>
            <a:ext cx="934497" cy="422031"/>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4196444" y="2764970"/>
            <a:ext cx="817684" cy="422031"/>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4875962" y="2773344"/>
            <a:ext cx="934497" cy="422031"/>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6139543" y="2321168"/>
            <a:ext cx="2009670" cy="221065"/>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14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13</a:t>
            </a:fld>
            <a:endParaRPr lang="en-US" altLang="en-US" dirty="0"/>
          </a:p>
        </p:txBody>
      </p:sp>
      <p:pic>
        <p:nvPicPr>
          <p:cNvPr id="3" name="Picture 2"/>
          <p:cNvPicPr/>
          <p:nvPr/>
        </p:nvPicPr>
        <p:blipFill rotWithShape="1">
          <a:blip r:embed="rId3" cstate="print">
            <a:extLst>
              <a:ext uri="{28A0092B-C50C-407E-A947-70E740481C1C}">
                <a14:useLocalDpi xmlns:a14="http://schemas.microsoft.com/office/drawing/2010/main"/>
              </a:ext>
            </a:extLst>
          </a:blip>
          <a:srcRect/>
          <a:stretch/>
        </p:blipFill>
        <p:spPr bwMode="auto">
          <a:xfrm>
            <a:off x="1215851" y="844062"/>
            <a:ext cx="6742444" cy="4632289"/>
          </a:xfrm>
          <a:prstGeom prst="rect">
            <a:avLst/>
          </a:prstGeom>
          <a:ln>
            <a:solidFill>
              <a:schemeClr val="tx1"/>
            </a:solidFill>
          </a:ln>
          <a:extLst>
            <a:ext uri="{53640926-AAD7-44d8-BBD7-CCE9431645EC}">
              <a14:shadowObscured xmlns="" xmlns:a14="http://schemas.microsoft.com/office/drawing/2010/main"/>
            </a:ext>
          </a:extLst>
        </p:spPr>
      </p:pic>
      <p:sp>
        <p:nvSpPr>
          <p:cNvPr id="4" name="Oval 3"/>
          <p:cNvSpPr/>
          <p:nvPr/>
        </p:nvSpPr>
        <p:spPr>
          <a:xfrm>
            <a:off x="6380704" y="1617786"/>
            <a:ext cx="1296238" cy="76367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110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14</a:t>
            </a:fld>
            <a:endParaRPr lang="en-US" altLang="en-US" dirty="0"/>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r="1115"/>
          <a:stretch/>
        </p:blipFill>
        <p:spPr bwMode="auto">
          <a:xfrm>
            <a:off x="1105318" y="633046"/>
            <a:ext cx="5586884" cy="4401178"/>
          </a:xfrm>
          <a:prstGeom prst="rect">
            <a:avLst/>
          </a:prstGeom>
          <a:ln w="9525" cap="flat" cmpd="sng" algn="ctr">
            <a:solidFill>
              <a:schemeClr val="tx1"/>
            </a:solidFill>
            <a:prstDash val="solid"/>
            <a:round/>
            <a:headEnd type="none" w="med" len="med"/>
            <a:tailEnd type="none" w="med" len="med"/>
          </a:ln>
          <a:extLst>
            <a:ext uri="{53640926-AAD7-44d8-BBD7-CCE9431645EC}">
              <a14:shadowObscured xmlns="" xmlns:a14="http://schemas.microsoft.com/office/drawing/2010/main"/>
            </a:ext>
          </a:extLst>
        </p:spPr>
      </p:pic>
      <p:pic>
        <p:nvPicPr>
          <p:cNvPr id="4" name="Picture 3" descr="C:\Users\clhanks\AppData\Local\Temp\SNAGHTMLd820bd.PNG"/>
          <p:cNvPicPr/>
          <p:nvPr/>
        </p:nvPicPr>
        <p:blipFill rotWithShape="1">
          <a:blip r:embed="rId4" cstate="print">
            <a:extLst>
              <a:ext uri="{28A0092B-C50C-407E-A947-70E740481C1C}">
                <a14:useLocalDpi xmlns:a14="http://schemas.microsoft.com/office/drawing/2010/main" val="0"/>
              </a:ext>
            </a:extLst>
          </a:blip>
          <a:srcRect/>
          <a:stretch/>
        </p:blipFill>
        <p:spPr bwMode="auto">
          <a:xfrm>
            <a:off x="4210259" y="2362518"/>
            <a:ext cx="4014945" cy="301335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634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15</a:t>
            </a:fld>
            <a:endParaRPr lang="en-US" altLang="en-US" dirty="0"/>
          </a:p>
        </p:txBody>
      </p:sp>
      <p:pic>
        <p:nvPicPr>
          <p:cNvPr id="3" name="Picture 2"/>
          <p:cNvPicPr/>
          <p:nvPr/>
        </p:nvPicPr>
        <p:blipFill rotWithShape="1">
          <a:blip r:embed="rId3"/>
          <a:srcRect l="16906" t="6251" r="16746" b="15341"/>
          <a:stretch/>
        </p:blipFill>
        <p:spPr bwMode="auto">
          <a:xfrm>
            <a:off x="894303" y="703385"/>
            <a:ext cx="7465925" cy="4662435"/>
          </a:xfrm>
          <a:prstGeom prst="rect">
            <a:avLst/>
          </a:prstGeom>
          <a:ln>
            <a:solidFill>
              <a:schemeClr val="tx1"/>
            </a:solidFill>
          </a:ln>
          <a:extLst>
            <a:ext uri="{53640926-AAD7-44d8-BBD7-CCE9431645EC}">
              <a14:shadowObscured xmlns="" xmlns:a14="http://schemas.microsoft.com/office/drawing/2010/main"/>
            </a:ext>
          </a:extLst>
        </p:spPr>
      </p:pic>
      <p:pic>
        <p:nvPicPr>
          <p:cNvPr id="4" name="Picture 3"/>
          <p:cNvPicPr/>
          <p:nvPr/>
        </p:nvPicPr>
        <p:blipFill rotWithShape="1">
          <a:blip r:embed="rId4"/>
          <a:srcRect l="10416" t="27351" r="9456" b="26781"/>
          <a:stretch/>
        </p:blipFill>
        <p:spPr bwMode="auto">
          <a:xfrm>
            <a:off x="4270549" y="3428999"/>
            <a:ext cx="4416251" cy="2228223"/>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extLst>
            <a:ext uri="{53640926-AAD7-44d8-BBD7-CCE9431645EC}">
              <a14:shadowObscured xmlns="" xmlns:a14="http://schemas.microsoft.com/office/drawing/2010/main"/>
            </a:ext>
          </a:extLst>
        </p:spPr>
      </p:pic>
      <p:sp>
        <p:nvSpPr>
          <p:cNvPr id="5" name="Oval 4"/>
          <p:cNvSpPr/>
          <p:nvPr/>
        </p:nvSpPr>
        <p:spPr>
          <a:xfrm>
            <a:off x="7697037" y="1256044"/>
            <a:ext cx="592853" cy="422031"/>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72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Digital Application</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16</a:t>
            </a:fld>
            <a:endParaRPr lang="en-US" altLang="en-US" dirty="0"/>
          </a:p>
        </p:txBody>
      </p:sp>
    </p:spTree>
    <p:extLst>
      <p:ext uri="{BB962C8B-B14F-4D97-AF65-F5344CB8AC3E}">
        <p14:creationId xmlns:p14="http://schemas.microsoft.com/office/powerpoint/2010/main" val="302730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ways to start an application</a:t>
            </a:r>
          </a:p>
        </p:txBody>
      </p:sp>
      <p:sp>
        <p:nvSpPr>
          <p:cNvPr id="13314"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9pPr>
          </a:lstStyle>
          <a:p>
            <a:pPr>
              <a:spcBef>
                <a:spcPct val="0"/>
              </a:spcBef>
              <a:buFontTx/>
              <a:buNone/>
            </a:pPr>
            <a:fld id="{2418F47A-CB5A-4777-B998-5F0FE69DEE7A}" type="slidenum">
              <a:rPr lang="en-US" altLang="en-US" sz="1000">
                <a:solidFill>
                  <a:srgbClr val="95B3D7"/>
                </a:solidFill>
              </a:rPr>
              <a:pPr>
                <a:spcBef>
                  <a:spcPct val="0"/>
                </a:spcBef>
                <a:buFontTx/>
                <a:buNone/>
              </a:pPr>
              <a:t>17</a:t>
            </a:fld>
            <a:endParaRPr lang="en-US" altLang="en-US" sz="1000" dirty="0">
              <a:solidFill>
                <a:srgbClr val="95B3D7"/>
              </a:solidFill>
            </a:endParaRPr>
          </a:p>
        </p:txBody>
      </p:sp>
      <p:grpSp>
        <p:nvGrpSpPr>
          <p:cNvPr id="4" name="Group 3"/>
          <p:cNvGrpSpPr/>
          <p:nvPr/>
        </p:nvGrpSpPr>
        <p:grpSpPr>
          <a:xfrm>
            <a:off x="514350" y="2248057"/>
            <a:ext cx="3095625" cy="1909763"/>
            <a:chOff x="800100" y="357187"/>
            <a:chExt cx="5943600" cy="4000500"/>
          </a:xfrm>
        </p:grpSpPr>
        <p:pic>
          <p:nvPicPr>
            <p:cNvPr id="5" name="Picture 4"/>
            <p:cNvPicPr/>
            <p:nvPr/>
          </p:nvPicPr>
          <p:blipFill rotWithShape="1">
            <a:blip r:embed="rId3"/>
            <a:srcRect t="3419" b="26781"/>
            <a:stretch/>
          </p:blipFill>
          <p:spPr bwMode="auto">
            <a:xfrm>
              <a:off x="800100" y="357187"/>
              <a:ext cx="5943600" cy="2333625"/>
            </a:xfrm>
            <a:prstGeom prst="rect">
              <a:avLst/>
            </a:prstGeom>
            <a:ln>
              <a:noFill/>
            </a:ln>
            <a:extLst>
              <a:ext uri="{53640926-AAD7-44d8-BBD7-CCE9431645EC}">
                <a14:shadowObscured xmlns="" xmlns:a14="http://schemas.microsoft.com/office/drawing/2010/main"/>
              </a:ext>
            </a:extLst>
          </p:spPr>
        </p:pic>
        <p:pic>
          <p:nvPicPr>
            <p:cNvPr id="6" name="Picture 5"/>
            <p:cNvPicPr/>
            <p:nvPr/>
          </p:nvPicPr>
          <p:blipFill rotWithShape="1">
            <a:blip r:embed="rId4"/>
            <a:srcRect t="37607" b="12535"/>
            <a:stretch/>
          </p:blipFill>
          <p:spPr bwMode="auto">
            <a:xfrm>
              <a:off x="800100" y="2690812"/>
              <a:ext cx="5943600" cy="1666875"/>
            </a:xfrm>
            <a:prstGeom prst="rect">
              <a:avLst/>
            </a:prstGeom>
            <a:ln>
              <a:noFill/>
            </a:ln>
            <a:extLst>
              <a:ext uri="{53640926-AAD7-44d8-BBD7-CCE9431645EC}">
                <a14:shadowObscured xmlns="" xmlns:a14="http://schemas.microsoft.com/office/drawing/2010/main"/>
              </a:ext>
            </a:extLst>
          </p:spPr>
        </p:pic>
      </p:grpSp>
      <p:pic>
        <p:nvPicPr>
          <p:cNvPr id="8" name="Picture 7"/>
          <p:cNvPicPr/>
          <p:nvPr/>
        </p:nvPicPr>
        <p:blipFill rotWithShape="1">
          <a:blip r:embed="rId5" cstate="email">
            <a:extLst>
              <a:ext uri="{28A0092B-C50C-407E-A947-70E740481C1C}">
                <a14:useLocalDpi xmlns:a14="http://schemas.microsoft.com/office/drawing/2010/main"/>
              </a:ext>
            </a:extLst>
          </a:blip>
          <a:srcRect/>
          <a:stretch/>
        </p:blipFill>
        <p:spPr bwMode="auto">
          <a:xfrm>
            <a:off x="6783016" y="2248057"/>
            <a:ext cx="1332284" cy="1423481"/>
          </a:xfrm>
          <a:prstGeom prst="rect">
            <a:avLst/>
          </a:prstGeom>
          <a:solidFill>
            <a:srgbClr val="FFFFFF">
              <a:shade val="85000"/>
            </a:srgbClr>
          </a:solidFill>
          <a:ln w="12700" cap="rnd">
            <a:noFill/>
          </a:ln>
          <a:effectLst>
            <a:outerShdw blurRad="50000" algn="tl" rotWithShape="0">
              <a:srgbClr val="000000">
                <a:alpha val="41000"/>
              </a:srgbClr>
            </a:outerShdw>
          </a:effectLst>
          <a:extLst>
            <a:ext uri="{53640926-AAD7-44d8-BBD7-CCE9431645EC}">
              <a14:shadowObscured xmlns="" xmlns:a14="http://schemas.microsoft.com/office/drawing/2010/main"/>
            </a:ext>
          </a:extLst>
        </p:spPr>
      </p:pic>
      <p:pic>
        <p:nvPicPr>
          <p:cNvPr id="9" name="Picture 8"/>
          <p:cNvPicPr/>
          <p:nvPr/>
        </p:nvPicPr>
        <p:blipFill rotWithShape="1">
          <a:blip r:embed="rId6" cstate="email">
            <a:extLst>
              <a:ext uri="{28A0092B-C50C-407E-A947-70E740481C1C}">
                <a14:useLocalDpi xmlns:a14="http://schemas.microsoft.com/office/drawing/2010/main"/>
              </a:ext>
            </a:extLst>
          </a:blip>
          <a:srcRect/>
          <a:stretch/>
        </p:blipFill>
        <p:spPr bwMode="auto">
          <a:xfrm>
            <a:off x="4086225" y="2733675"/>
            <a:ext cx="2134968" cy="775196"/>
          </a:xfrm>
          <a:prstGeom prst="rect">
            <a:avLst/>
          </a:prstGeom>
          <a:solidFill>
            <a:srgbClr val="FFFFFF">
              <a:shade val="85000"/>
            </a:srgbClr>
          </a:solidFill>
          <a:ln w="12700" cap="rnd">
            <a:noFill/>
          </a:ln>
          <a:effectLst>
            <a:outerShdw blurRad="50000" algn="tl" rotWithShape="0">
              <a:srgbClr val="000000">
                <a:alpha val="41000"/>
              </a:srgbClr>
            </a:outerShdw>
          </a:effectLst>
          <a:extLst>
            <a:ext uri="{53640926-AAD7-44d8-BBD7-CCE9431645EC}">
              <a14:shadowObscured xmlns="" xmlns:a14="http://schemas.microsoft.com/office/drawing/2010/main"/>
            </a:ext>
          </a:extLst>
        </p:spPr>
      </p:pic>
      <p:sp>
        <p:nvSpPr>
          <p:cNvPr id="7" name="TextBox 6"/>
          <p:cNvSpPr txBox="1"/>
          <p:nvPr/>
        </p:nvSpPr>
        <p:spPr>
          <a:xfrm>
            <a:off x="1111305" y="4333845"/>
            <a:ext cx="1940370" cy="400110"/>
          </a:xfrm>
          <a:prstGeom prst="rect">
            <a:avLst/>
          </a:prstGeom>
          <a:noFill/>
        </p:spPr>
        <p:txBody>
          <a:bodyPr wrap="square" rtlCol="0">
            <a:spAutoFit/>
          </a:bodyPr>
          <a:lstStyle/>
          <a:p>
            <a:r>
              <a:rPr lang="en-US" sz="2000" dirty="0"/>
              <a:t>BeAScout.org</a:t>
            </a:r>
          </a:p>
        </p:txBody>
      </p:sp>
      <p:sp>
        <p:nvSpPr>
          <p:cNvPr id="10" name="TextBox 9"/>
          <p:cNvSpPr txBox="1"/>
          <p:nvPr/>
        </p:nvSpPr>
        <p:spPr>
          <a:xfrm>
            <a:off x="4086225" y="4333845"/>
            <a:ext cx="2219325" cy="400110"/>
          </a:xfrm>
          <a:prstGeom prst="rect">
            <a:avLst/>
          </a:prstGeom>
          <a:noFill/>
        </p:spPr>
        <p:txBody>
          <a:bodyPr wrap="square" rtlCol="0">
            <a:spAutoFit/>
          </a:bodyPr>
          <a:lstStyle/>
          <a:p>
            <a:r>
              <a:rPr lang="en-US" sz="2000" dirty="0"/>
              <a:t>Unit specific URL</a:t>
            </a:r>
          </a:p>
        </p:txBody>
      </p:sp>
      <p:sp>
        <p:nvSpPr>
          <p:cNvPr id="11" name="TextBox 10"/>
          <p:cNvSpPr txBox="1"/>
          <p:nvPr/>
        </p:nvSpPr>
        <p:spPr>
          <a:xfrm>
            <a:off x="6783017" y="4333845"/>
            <a:ext cx="1694234" cy="707886"/>
          </a:xfrm>
          <a:prstGeom prst="rect">
            <a:avLst/>
          </a:prstGeom>
          <a:noFill/>
        </p:spPr>
        <p:txBody>
          <a:bodyPr wrap="square" rtlCol="0">
            <a:spAutoFit/>
          </a:bodyPr>
          <a:lstStyle/>
          <a:p>
            <a:r>
              <a:rPr lang="en-US" sz="2000" dirty="0"/>
              <a:t>Unit specific QR code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0663" y="130478"/>
            <a:ext cx="8923337" cy="5703888"/>
            <a:chOff x="220663" y="406400"/>
            <a:chExt cx="8923337" cy="5703888"/>
          </a:xfrm>
        </p:grpSpPr>
        <p:sp>
          <p:nvSpPr>
            <p:cNvPr id="4" name="Rectangle 3"/>
            <p:cNvSpPr/>
            <p:nvPr/>
          </p:nvSpPr>
          <p:spPr bwMode="auto">
            <a:xfrm>
              <a:off x="220663" y="406400"/>
              <a:ext cx="8855075" cy="570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4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6560" y="1015399"/>
              <a:ext cx="3697440" cy="1967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80" y="1015399"/>
              <a:ext cx="4982621" cy="444207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8434" name="TextBox 1"/>
            <p:cNvSpPr txBox="1">
              <a:spLocks noChangeArrowheads="1"/>
            </p:cNvSpPr>
            <p:nvPr/>
          </p:nvSpPr>
          <p:spPr bwMode="auto">
            <a:xfrm>
              <a:off x="1157288" y="406400"/>
              <a:ext cx="42132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dirty="0"/>
                <a:t>BeAScout PIN– Apply Now</a:t>
              </a:r>
            </a:p>
          </p:txBody>
        </p:sp>
        <p:sp>
          <p:nvSpPr>
            <p:cNvPr id="5" name="Oval 4"/>
            <p:cNvSpPr/>
            <p:nvPr/>
          </p:nvSpPr>
          <p:spPr>
            <a:xfrm>
              <a:off x="1098550" y="4572000"/>
              <a:ext cx="1595438" cy="379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6" name="TextBox 5"/>
            <p:cNvSpPr txBox="1">
              <a:spLocks noChangeArrowheads="1"/>
            </p:cNvSpPr>
            <p:nvPr/>
          </p:nvSpPr>
          <p:spPr bwMode="auto">
            <a:xfrm>
              <a:off x="5759450" y="3440113"/>
              <a:ext cx="31892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dirty="0"/>
                <a:t>Sample Unit Join Card </a:t>
              </a:r>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863" y="292100"/>
            <a:ext cx="7339012" cy="580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idx="1"/>
          </p:nvPr>
        </p:nvSpPr>
        <p:spPr/>
        <p:txBody>
          <a:bodyPr/>
          <a:lstStyle/>
          <a:p>
            <a:r>
              <a:rPr lang="en-US" dirty="0"/>
              <a:t>New method of registering </a:t>
            </a:r>
            <a:r>
              <a:rPr lang="en-US" u="sng" dirty="0"/>
              <a:t>new</a:t>
            </a:r>
            <a:r>
              <a:rPr lang="en-US" dirty="0"/>
              <a:t> Scouts as members of BSA without a paper application</a:t>
            </a:r>
          </a:p>
          <a:p>
            <a:r>
              <a:rPr lang="en-US" dirty="0"/>
              <a:t>Currently, </a:t>
            </a:r>
            <a:r>
              <a:rPr lang="en-US" u="sng" dirty="0"/>
              <a:t>not</a:t>
            </a:r>
            <a:r>
              <a:rPr lang="en-US" dirty="0"/>
              <a:t> available for transfers or Adult applications</a:t>
            </a:r>
          </a:p>
          <a:p>
            <a:r>
              <a:rPr lang="en-US" dirty="0"/>
              <a:t>New method of tracking leads and inviting Scouts to join your unit</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2</a:t>
            </a:fld>
            <a:endParaRPr lang="en-US" altLang="en-US" dirty="0"/>
          </a:p>
        </p:txBody>
      </p:sp>
    </p:spTree>
    <p:extLst>
      <p:ext uri="{BB962C8B-B14F-4D97-AF65-F5344CB8AC3E}">
        <p14:creationId xmlns:p14="http://schemas.microsoft.com/office/powerpoint/2010/main" val="315273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65113"/>
            <a:ext cx="5054600" cy="6350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65113"/>
            <a:ext cx="5054600" cy="6350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127125"/>
            <a:ext cx="7527925" cy="4894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7062" y="515938"/>
            <a:ext cx="6734175" cy="560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6"/>
          <p:cNvGrpSpPr>
            <a:grpSpLocks/>
          </p:cNvGrpSpPr>
          <p:nvPr/>
        </p:nvGrpSpPr>
        <p:grpSpPr bwMode="auto">
          <a:xfrm>
            <a:off x="57150" y="263525"/>
            <a:ext cx="9029700" cy="6248400"/>
            <a:chOff x="57150" y="262890"/>
            <a:chExt cx="9029700" cy="6249560"/>
          </a:xfrm>
        </p:grpSpPr>
        <p:sp>
          <p:nvSpPr>
            <p:cNvPr id="8" name="Rectangle 7"/>
            <p:cNvSpPr/>
            <p:nvPr/>
          </p:nvSpPr>
          <p:spPr>
            <a:xfrm>
              <a:off x="57150" y="342280"/>
              <a:ext cx="9029700" cy="569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458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2234" y="262890"/>
              <a:ext cx="4352926" cy="6249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2599" y="1650331"/>
            <a:ext cx="5346324" cy="2110257"/>
          </a:xfrm>
        </p:spPr>
        <p:txBody>
          <a:bodyPr/>
          <a:lstStyle/>
          <a:p>
            <a:r>
              <a:rPr lang="en-US" dirty="0"/>
              <a:t>Application Manager</a:t>
            </a:r>
          </a:p>
        </p:txBody>
      </p:sp>
      <p:sp>
        <p:nvSpPr>
          <p:cNvPr id="3" name="Slide Number Placeholder 2"/>
          <p:cNvSpPr>
            <a:spLocks noGrp="1"/>
          </p:cNvSpPr>
          <p:nvPr>
            <p:ph type="sldNum" sz="quarter" idx="10"/>
          </p:nvPr>
        </p:nvSpPr>
        <p:spPr/>
        <p:txBody>
          <a:bodyPr/>
          <a:lstStyle/>
          <a:p>
            <a:pPr>
              <a:defRPr/>
            </a:pPr>
            <a:fld id="{A274C1D0-ED8E-43E0-B0E8-2907F7B4CFB2}" type="slidenum">
              <a:rPr lang="en-US" altLang="en-US" smtClean="0"/>
              <a:pPr>
                <a:defRPr/>
              </a:pPr>
              <a:t>25</a:t>
            </a:fld>
            <a:endParaRPr lang="en-US" altLang="en-US" dirty="0"/>
          </a:p>
        </p:txBody>
      </p:sp>
    </p:spTree>
    <p:extLst>
      <p:ext uri="{BB962C8B-B14F-4D97-AF65-F5344CB8AC3E}">
        <p14:creationId xmlns:p14="http://schemas.microsoft.com/office/powerpoint/2010/main" val="140290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Unit Roles in Application Manager</a:t>
            </a:r>
          </a:p>
        </p:txBody>
      </p:sp>
      <p:sp>
        <p:nvSpPr>
          <p:cNvPr id="3" name="Content Placeholder 2"/>
          <p:cNvSpPr>
            <a:spLocks noGrp="1"/>
          </p:cNvSpPr>
          <p:nvPr>
            <p:ph idx="1"/>
          </p:nvPr>
        </p:nvSpPr>
        <p:spPr/>
        <p:txBody>
          <a:bodyPr/>
          <a:lstStyle/>
          <a:p>
            <a:r>
              <a:rPr lang="en-US" dirty="0"/>
              <a:t>Full authority to accept or reject a youth application is given to:</a:t>
            </a:r>
          </a:p>
          <a:p>
            <a:pPr lvl="1"/>
            <a:r>
              <a:rPr lang="en-US" dirty="0"/>
              <a:t>Unit Leader (Cubmaster, Scoutmaster, Crew Advisor, Coach, or Skipper)</a:t>
            </a:r>
          </a:p>
          <a:p>
            <a:pPr lvl="1"/>
            <a:r>
              <a:rPr lang="en-US" dirty="0"/>
              <a:t>Committee Chair</a:t>
            </a:r>
          </a:p>
          <a:p>
            <a:pPr lvl="1"/>
            <a:r>
              <a:rPr lang="en-US" dirty="0"/>
              <a:t>Chartered Organization Representative</a:t>
            </a:r>
          </a:p>
          <a:p>
            <a:pPr lvl="1"/>
            <a:r>
              <a:rPr lang="en-US" dirty="0"/>
              <a:t>Institution Head (Executive Officer)</a:t>
            </a:r>
          </a:p>
          <a:p>
            <a:r>
              <a:rPr lang="en-US" dirty="0"/>
              <a:t>Read-only access is granted to:</a:t>
            </a:r>
          </a:p>
          <a:p>
            <a:pPr lvl="1"/>
            <a:r>
              <a:rPr lang="en-US" dirty="0"/>
              <a:t>Unit Membership Chair</a:t>
            </a:r>
          </a:p>
          <a:p>
            <a:pPr lvl="1"/>
            <a:r>
              <a:rPr lang="en-US" dirty="0"/>
              <a:t>Registration Inquiry</a:t>
            </a:r>
          </a:p>
          <a:p>
            <a:pPr lvl="1"/>
            <a:endParaRPr lang="en-US"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26</a:t>
            </a:fld>
            <a:endParaRPr lang="en-US" altLang="en-US" dirty="0"/>
          </a:p>
        </p:txBody>
      </p:sp>
    </p:spTree>
    <p:extLst>
      <p:ext uri="{BB962C8B-B14F-4D97-AF65-F5344CB8AC3E}">
        <p14:creationId xmlns:p14="http://schemas.microsoft.com/office/powerpoint/2010/main" val="401649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Opening Application Manager</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27</a:t>
            </a:fld>
            <a:endParaRPr lang="en-US" altLang="en-US" dirty="0"/>
          </a:p>
        </p:txBody>
      </p:sp>
      <p:pic>
        <p:nvPicPr>
          <p:cNvPr id="5" name="Picture 4"/>
          <p:cNvPicPr/>
          <p:nvPr/>
        </p:nvPicPr>
        <p:blipFill rotWithShape="1">
          <a:blip r:embed="rId3"/>
          <a:srcRect l="16667" t="5983" r="17308" b="21937"/>
          <a:stretch/>
        </p:blipFill>
        <p:spPr bwMode="auto">
          <a:xfrm>
            <a:off x="1507253" y="1356526"/>
            <a:ext cx="6067027" cy="4373713"/>
          </a:xfrm>
          <a:prstGeom prst="rect">
            <a:avLst/>
          </a:prstGeom>
          <a:ln>
            <a:solidFill>
              <a:schemeClr val="tx1"/>
            </a:solidFill>
          </a:ln>
          <a:extLst>
            <a:ext uri="{53640926-AAD7-44d8-BBD7-CCE9431645EC}">
              <a14:shadowObscured xmlns="" xmlns:a14="http://schemas.microsoft.com/office/drawing/2010/main"/>
            </a:ext>
          </a:extLst>
        </p:spPr>
      </p:pic>
      <p:sp>
        <p:nvSpPr>
          <p:cNvPr id="6" name="Oval 5"/>
          <p:cNvSpPr/>
          <p:nvPr/>
        </p:nvSpPr>
        <p:spPr>
          <a:xfrm>
            <a:off x="1396721" y="3733297"/>
            <a:ext cx="1389697" cy="28956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426866" y="3201537"/>
            <a:ext cx="1389697" cy="28956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75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338106" y="582805"/>
            <a:ext cx="6591719" cy="4953838"/>
          </a:xfrm>
          <a:prstGeom prst="rect">
            <a:avLst/>
          </a:prstGeom>
          <a:ln>
            <a:solidFill>
              <a:schemeClr val="tx1"/>
            </a:solidFill>
          </a:ln>
        </p:spPr>
      </p:pic>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28</a:t>
            </a:fld>
            <a:endParaRPr lang="en-US" altLang="en-US" dirty="0"/>
          </a:p>
        </p:txBody>
      </p:sp>
      <p:sp>
        <p:nvSpPr>
          <p:cNvPr id="2" name="Oval 1"/>
          <p:cNvSpPr/>
          <p:nvPr/>
        </p:nvSpPr>
        <p:spPr>
          <a:xfrm>
            <a:off x="1396721" y="1457011"/>
            <a:ext cx="1547446" cy="9144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4010967" y="1358202"/>
            <a:ext cx="1547446" cy="9144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3789902" y="2371411"/>
            <a:ext cx="733529" cy="27800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763297" y="2272602"/>
            <a:ext cx="4481565" cy="133475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6625212" y="4382756"/>
            <a:ext cx="733529" cy="27800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1338106" y="4180114"/>
            <a:ext cx="1937657" cy="34164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766916" y="1380811"/>
            <a:ext cx="2000459" cy="9144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346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28846" t="6553" r="28686" b="13676"/>
          <a:stretch/>
        </p:blipFill>
        <p:spPr bwMode="auto">
          <a:xfrm>
            <a:off x="2205612" y="1266092"/>
            <a:ext cx="4903595" cy="4863401"/>
          </a:xfrm>
          <a:prstGeom prst="rect">
            <a:avLst/>
          </a:prstGeom>
          <a:ln>
            <a:solidFill>
              <a:schemeClr val="tx1"/>
            </a:solidFill>
          </a:ln>
          <a:extLst>
            <a:ext uri="{53640926-AAD7-44d8-BBD7-CCE9431645EC}">
              <a14:shadowObscured xmlns="" xmlns:a14="http://schemas.microsoft.com/office/drawing/2010/main"/>
            </a:ext>
          </a:extLst>
        </p:spPr>
      </p:pic>
      <p:sp>
        <p:nvSpPr>
          <p:cNvPr id="8" name="Title 7"/>
          <p:cNvSpPr>
            <a:spLocks noGrp="1"/>
          </p:cNvSpPr>
          <p:nvPr>
            <p:ph type="title"/>
          </p:nvPr>
        </p:nvSpPr>
        <p:spPr/>
        <p:txBody>
          <a:bodyPr/>
          <a:lstStyle/>
          <a:p>
            <a:r>
              <a:rPr lang="en-US" dirty="0"/>
              <a:t>Acting on an application</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29</a:t>
            </a:fld>
            <a:endParaRPr lang="en-US" altLang="en-US" dirty="0"/>
          </a:p>
        </p:txBody>
      </p:sp>
      <p:sp>
        <p:nvSpPr>
          <p:cNvPr id="4" name="Oval 3"/>
          <p:cNvSpPr/>
          <p:nvPr/>
        </p:nvSpPr>
        <p:spPr>
          <a:xfrm>
            <a:off x="3421462" y="3758083"/>
            <a:ext cx="1678075" cy="45217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2285999" y="3798277"/>
            <a:ext cx="2733151" cy="2291023"/>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2391506" y="3195374"/>
            <a:ext cx="2522136" cy="502418"/>
          </a:xfrm>
          <a:prstGeom prst="roundRect">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48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r>
              <a:rPr lang="en-US" dirty="0"/>
              <a:t>Today’s young families live online</a:t>
            </a:r>
          </a:p>
          <a:p>
            <a:r>
              <a:rPr lang="en-US" dirty="0"/>
              <a:t>System to manage recruitment/streamline workflow</a:t>
            </a:r>
          </a:p>
          <a:p>
            <a:r>
              <a:rPr lang="en-US" dirty="0"/>
              <a:t>Built-in membership validation</a:t>
            </a:r>
          </a:p>
          <a:p>
            <a:r>
              <a:rPr lang="en-US" dirty="0"/>
              <a:t>Digital signatures accepted</a:t>
            </a:r>
          </a:p>
          <a:p>
            <a:r>
              <a:rPr lang="en-US" dirty="0"/>
              <a:t>Able to pay online with credit card</a:t>
            </a:r>
          </a:p>
          <a:p>
            <a:r>
              <a:rPr lang="en-US" dirty="0"/>
              <a:t>Dashboards for lead/application status</a:t>
            </a:r>
          </a:p>
          <a:p>
            <a:r>
              <a:rPr lang="en-US" dirty="0"/>
              <a:t>Regular status notifications sent to unit key 3</a:t>
            </a:r>
          </a:p>
          <a:p>
            <a:r>
              <a:rPr lang="en-US" dirty="0"/>
              <a:t>Works well at Join Scout Nights</a:t>
            </a:r>
          </a:p>
          <a:p>
            <a:r>
              <a:rPr lang="en-US" dirty="0"/>
              <a:t>Parents can print membership cards</a:t>
            </a:r>
          </a:p>
          <a:p>
            <a:r>
              <a:rPr lang="en-US" dirty="0"/>
              <a:t>Welcome packet sent to new members</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3</a:t>
            </a:fld>
            <a:endParaRPr lang="en-US" altLang="en-US" dirty="0"/>
          </a:p>
        </p:txBody>
      </p:sp>
    </p:spTree>
    <p:extLst>
      <p:ext uri="{BB962C8B-B14F-4D97-AF65-F5344CB8AC3E}">
        <p14:creationId xmlns:p14="http://schemas.microsoft.com/office/powerpoint/2010/main" val="330449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Reviewing the Application</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30</a:t>
            </a:fld>
            <a:endParaRPr lang="en-US" alt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110155" y="1165609"/>
            <a:ext cx="5647173" cy="5124659"/>
          </a:xfrm>
          <a:prstGeom prst="rect">
            <a:avLst/>
          </a:prstGeom>
          <a:ln>
            <a:solidFill>
              <a:schemeClr val="tx1"/>
            </a:solidFill>
          </a:ln>
        </p:spPr>
      </p:pic>
      <p:sp>
        <p:nvSpPr>
          <p:cNvPr id="4" name="Rectangle: Rounded Corners 3"/>
          <p:cNvSpPr/>
          <p:nvPr/>
        </p:nvSpPr>
        <p:spPr>
          <a:xfrm>
            <a:off x="2381459" y="3818374"/>
            <a:ext cx="4963886" cy="1024932"/>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5270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an Application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31</a:t>
            </a:fld>
            <a:endParaRPr lang="en-US" altLang="en-US" dirty="0"/>
          </a:p>
        </p:txBody>
      </p:sp>
      <p:pic>
        <p:nvPicPr>
          <p:cNvPr id="4" name="Picture 3"/>
          <p:cNvPicPr/>
          <p:nvPr/>
        </p:nvPicPr>
        <p:blipFill rotWithShape="1">
          <a:blip r:embed="rId3"/>
          <a:srcRect l="28846" t="6553" r="28686" b="13676"/>
          <a:stretch/>
        </p:blipFill>
        <p:spPr bwMode="auto">
          <a:xfrm>
            <a:off x="2205612" y="1266092"/>
            <a:ext cx="4903595" cy="4863401"/>
          </a:xfrm>
          <a:prstGeom prst="rect">
            <a:avLst/>
          </a:prstGeom>
          <a:ln>
            <a:solidFill>
              <a:schemeClr val="tx1"/>
            </a:solidFill>
          </a:ln>
          <a:extLst>
            <a:ext uri="{53640926-AAD7-44d8-BBD7-CCE9431645EC}">
              <a14:shadowObscured xmlns="" xmlns:a14="http://schemas.microsoft.com/office/drawing/2010/main"/>
            </a:ext>
          </a:extLst>
        </p:spPr>
      </p:pic>
      <p:sp>
        <p:nvSpPr>
          <p:cNvPr id="5" name="Oval 4"/>
          <p:cNvSpPr/>
          <p:nvPr/>
        </p:nvSpPr>
        <p:spPr>
          <a:xfrm>
            <a:off x="2431701" y="3215473"/>
            <a:ext cx="1215851" cy="30145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42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Reassign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32</a:t>
            </a:fld>
            <a:endParaRPr lang="en-US" altLang="en-US" dirty="0"/>
          </a:p>
        </p:txBody>
      </p:sp>
      <p:pic>
        <p:nvPicPr>
          <p:cNvPr id="4" name="Picture 3"/>
          <p:cNvPicPr/>
          <p:nvPr/>
        </p:nvPicPr>
        <p:blipFill rotWithShape="1">
          <a:blip r:embed="rId3"/>
          <a:srcRect l="28722" t="6201" r="29015" b="15020"/>
          <a:stretch/>
        </p:blipFill>
        <p:spPr bwMode="auto">
          <a:xfrm>
            <a:off x="763675" y="1818445"/>
            <a:ext cx="4198550" cy="3838778"/>
          </a:xfrm>
          <a:prstGeom prst="rect">
            <a:avLst/>
          </a:prstGeom>
          <a:ln>
            <a:solidFill>
              <a:schemeClr val="tx1"/>
            </a:solidFill>
          </a:ln>
          <a:extLst>
            <a:ext uri="{53640926-AAD7-44d8-BBD7-CCE9431645EC}">
              <a14:shadowObscured xmlns="" xmlns:a14="http://schemas.microsoft.com/office/drawing/2010/main"/>
            </a:ext>
          </a:extLst>
        </p:spPr>
      </p:pic>
      <p:pic>
        <p:nvPicPr>
          <p:cNvPr id="5" name="Picture 4"/>
          <p:cNvPicPr/>
          <p:nvPr/>
        </p:nvPicPr>
        <p:blipFill rotWithShape="1">
          <a:blip r:embed="rId4"/>
          <a:srcRect l="28720" t="6931" r="28615" b="34349"/>
          <a:stretch/>
        </p:blipFill>
        <p:spPr bwMode="auto">
          <a:xfrm>
            <a:off x="4320791" y="3075844"/>
            <a:ext cx="3782785" cy="287278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
        <p:nvSpPr>
          <p:cNvPr id="6" name="Oval 5"/>
          <p:cNvSpPr/>
          <p:nvPr/>
        </p:nvSpPr>
        <p:spPr>
          <a:xfrm>
            <a:off x="1919235" y="3396342"/>
            <a:ext cx="1135464" cy="261257"/>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p:cNvSpPr/>
          <p:nvPr/>
        </p:nvSpPr>
        <p:spPr>
          <a:xfrm>
            <a:off x="4492978" y="4730044"/>
            <a:ext cx="1817511" cy="1049867"/>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1484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 Not Accept</a:t>
            </a:r>
          </a:p>
        </p:txBody>
      </p:sp>
      <p:sp>
        <p:nvSpPr>
          <p:cNvPr id="2" name="Slide Number Placeholder 1"/>
          <p:cNvSpPr>
            <a:spLocks noGrp="1"/>
          </p:cNvSpPr>
          <p:nvPr>
            <p:ph type="sldNum" sz="quarter" idx="11"/>
          </p:nvPr>
        </p:nvSpPr>
        <p:spPr/>
        <p:txBody>
          <a:bodyPr/>
          <a:lstStyle/>
          <a:p>
            <a:pPr>
              <a:defRPr/>
            </a:pPr>
            <a:fld id="{8656EE0D-19EB-40E6-AD19-E1D499E19216}" type="slidenum">
              <a:rPr lang="en-US" altLang="en-US" smtClean="0"/>
              <a:pPr>
                <a:defRPr/>
              </a:pPr>
              <a:t>33</a:t>
            </a:fld>
            <a:endParaRPr lang="en-US" altLang="en-US" dirty="0"/>
          </a:p>
        </p:txBody>
      </p:sp>
      <p:pic>
        <p:nvPicPr>
          <p:cNvPr id="6" name="Picture 5"/>
          <p:cNvPicPr/>
          <p:nvPr/>
        </p:nvPicPr>
        <p:blipFill rotWithShape="1">
          <a:blip r:embed="rId3"/>
          <a:srcRect l="28722" t="6201" r="29015" b="15020"/>
          <a:stretch/>
        </p:blipFill>
        <p:spPr bwMode="auto">
          <a:xfrm>
            <a:off x="763675" y="1547139"/>
            <a:ext cx="4198550" cy="3838778"/>
          </a:xfrm>
          <a:prstGeom prst="rect">
            <a:avLst/>
          </a:prstGeom>
          <a:ln>
            <a:solidFill>
              <a:schemeClr val="tx1"/>
            </a:solidFill>
          </a:ln>
          <a:extLst>
            <a:ext uri="{53640926-AAD7-44d8-BBD7-CCE9431645EC}">
              <a14:shadowObscured xmlns="" xmlns:a14="http://schemas.microsoft.com/office/drawing/2010/main"/>
            </a:ext>
          </a:extLst>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989196" y="2783394"/>
            <a:ext cx="3959051" cy="2903974"/>
          </a:xfrm>
          <a:prstGeom prst="rect">
            <a:avLst/>
          </a:prstGeom>
          <a:ln>
            <a:solidFill>
              <a:schemeClr val="tx1"/>
            </a:solidFill>
          </a:ln>
        </p:spPr>
      </p:pic>
      <p:sp>
        <p:nvSpPr>
          <p:cNvPr id="7" name="Oval 6"/>
          <p:cNvSpPr/>
          <p:nvPr/>
        </p:nvSpPr>
        <p:spPr>
          <a:xfrm>
            <a:off x="1003174" y="3326005"/>
            <a:ext cx="954593" cy="24116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4317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Applicant</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34</a:t>
            </a:fld>
            <a:endParaRPr lang="en-US" altLang="en-US" dirty="0"/>
          </a:p>
        </p:txBody>
      </p:sp>
      <p:pic>
        <p:nvPicPr>
          <p:cNvPr id="4" name="Picture 3"/>
          <p:cNvPicPr/>
          <p:nvPr/>
        </p:nvPicPr>
        <p:blipFill rotWithShape="1">
          <a:blip r:embed="rId3"/>
          <a:srcRect l="28722" t="6201" r="29015" b="15020"/>
          <a:stretch/>
        </p:blipFill>
        <p:spPr bwMode="auto">
          <a:xfrm>
            <a:off x="763675" y="1496897"/>
            <a:ext cx="4198550" cy="3838778"/>
          </a:xfrm>
          <a:prstGeom prst="rect">
            <a:avLst/>
          </a:prstGeom>
          <a:ln>
            <a:solidFill>
              <a:schemeClr val="tx1"/>
            </a:solidFill>
          </a:ln>
          <a:extLst>
            <a:ext uri="{53640926-AAD7-44d8-BBD7-CCE9431645EC}">
              <a14:shadowObscured xmlns="" xmlns:a14="http://schemas.microsoft.com/office/drawing/2010/main"/>
            </a:ext>
          </a:extLst>
        </p:spPr>
      </p:pic>
      <p:sp>
        <p:nvSpPr>
          <p:cNvPr id="5" name="Oval 4"/>
          <p:cNvSpPr/>
          <p:nvPr/>
        </p:nvSpPr>
        <p:spPr>
          <a:xfrm>
            <a:off x="1919236" y="3310778"/>
            <a:ext cx="1065125" cy="211015"/>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p:nvPr/>
        </p:nvPicPr>
        <p:blipFill rotWithShape="1">
          <a:blip r:embed="rId4"/>
          <a:srcRect l="28927" t="6200" r="28410" b="13937"/>
          <a:stretch/>
        </p:blipFill>
        <p:spPr bwMode="auto">
          <a:xfrm>
            <a:off x="4280598" y="2622621"/>
            <a:ext cx="3712875" cy="3607654"/>
          </a:xfrm>
          <a:prstGeom prst="rect">
            <a:avLst/>
          </a:prstGeom>
          <a:ln>
            <a:solidFill>
              <a:schemeClr val="tx1"/>
            </a:solidFill>
          </a:ln>
          <a:extLst>
            <a:ext uri="{53640926-AAD7-44d8-BBD7-CCE9431645EC}">
              <a14:shadowObscured xmlns="" xmlns:a14="http://schemas.microsoft.com/office/drawing/2010/main"/>
            </a:ext>
          </a:extLst>
        </p:spPr>
      </p:pic>
      <p:sp>
        <p:nvSpPr>
          <p:cNvPr id="7" name="Oval 6"/>
          <p:cNvSpPr/>
          <p:nvPr/>
        </p:nvSpPr>
        <p:spPr>
          <a:xfrm>
            <a:off x="4237067" y="4069582"/>
            <a:ext cx="2240782" cy="552660"/>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8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Manager Notifications for key 3</a:t>
            </a:r>
          </a:p>
        </p:txBody>
      </p:sp>
      <p:sp>
        <p:nvSpPr>
          <p:cNvPr id="3" name="Content Placeholder 2"/>
          <p:cNvSpPr>
            <a:spLocks noGrp="1"/>
          </p:cNvSpPr>
          <p:nvPr>
            <p:ph sz="half" idx="1"/>
          </p:nvPr>
        </p:nvSpPr>
        <p:spPr/>
        <p:txBody>
          <a:bodyPr/>
          <a:lstStyle/>
          <a:p>
            <a:r>
              <a:rPr lang="en-US" dirty="0"/>
              <a:t>Notification icon in upper right corner of My.Scouting page</a:t>
            </a:r>
          </a:p>
          <a:p>
            <a:pPr lvl="1"/>
            <a:r>
              <a:rPr lang="en-US" dirty="0"/>
              <a:t>Notification on bell icon</a:t>
            </a:r>
          </a:p>
          <a:p>
            <a:pPr lvl="1"/>
            <a:r>
              <a:rPr lang="en-US" dirty="0"/>
              <a:t>Red circle with number of notifications</a:t>
            </a:r>
          </a:p>
          <a:p>
            <a:r>
              <a:rPr lang="en-US" dirty="0"/>
              <a:t>Email to address in My.Scouting profile</a:t>
            </a:r>
          </a:p>
          <a:p>
            <a:pPr lvl="1"/>
            <a:r>
              <a:rPr lang="en-US" dirty="0"/>
              <a:t>2 reminders per week</a:t>
            </a:r>
          </a:p>
        </p:txBody>
      </p:sp>
      <p:pic>
        <p:nvPicPr>
          <p:cNvPr id="6" name="Content Placeholder 5" descr="Alert.png"/>
          <p:cNvPicPr>
            <a:picLocks noGrp="1" noChangeAspect="1"/>
          </p:cNvPicPr>
          <p:nvPr>
            <p:ph sz="half" idx="2"/>
          </p:nvPr>
        </p:nvPicPr>
        <p:blipFill>
          <a:blip r:embed="rId3">
            <a:extLst>
              <a:ext uri="{28A0092B-C50C-407E-A947-70E740481C1C}">
                <a14:useLocalDpi xmlns:a14="http://schemas.microsoft.com/office/drawing/2010/main" val="0"/>
              </a:ext>
            </a:extLst>
          </a:blip>
          <a:srcRect t="-34017" b="-34017"/>
          <a:stretch>
            <a:fillRect/>
          </a:stretch>
        </p:blipFill>
        <p:spPr/>
      </p:pic>
      <p:sp>
        <p:nvSpPr>
          <p:cNvPr id="5" name="Slide Number Placeholder 4"/>
          <p:cNvSpPr>
            <a:spLocks noGrp="1"/>
          </p:cNvSpPr>
          <p:nvPr>
            <p:ph type="sldNum" sz="quarter" idx="11"/>
          </p:nvPr>
        </p:nvSpPr>
        <p:spPr/>
        <p:txBody>
          <a:bodyPr/>
          <a:lstStyle/>
          <a:p>
            <a:pPr>
              <a:defRPr/>
            </a:pPr>
            <a:fld id="{A8911E7D-3F27-4B22-9D6C-27390A8E055D}" type="slidenum">
              <a:rPr lang="en-US" altLang="en-US" smtClean="0"/>
              <a:pPr>
                <a:defRPr/>
              </a:pPr>
              <a:t>35</a:t>
            </a:fld>
            <a:endParaRPr lang="en-US" altLang="en-US" dirty="0"/>
          </a:p>
        </p:txBody>
      </p:sp>
    </p:spTree>
    <p:extLst>
      <p:ext uri="{BB962C8B-B14F-4D97-AF65-F5344CB8AC3E}">
        <p14:creationId xmlns:p14="http://schemas.microsoft.com/office/powerpoint/2010/main" val="1637002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New Online Registration System Is</a:t>
            </a:r>
          </a:p>
        </p:txBody>
      </p:sp>
      <p:sp>
        <p:nvSpPr>
          <p:cNvPr id="3" name="Content Placeholder 2"/>
          <p:cNvSpPr>
            <a:spLocks noGrp="1"/>
          </p:cNvSpPr>
          <p:nvPr>
            <p:ph idx="1"/>
          </p:nvPr>
        </p:nvSpPr>
        <p:spPr/>
        <p:txBody>
          <a:bodyPr/>
          <a:lstStyle/>
          <a:p>
            <a:r>
              <a:rPr lang="en-US" dirty="0"/>
              <a:t>An alternative to traditional paper applications for registering youth who are new to Scouting</a:t>
            </a:r>
          </a:p>
          <a:p>
            <a:r>
              <a:rPr lang="en-US" dirty="0"/>
              <a:t>The next step in reducing the amount of paper you must handle</a:t>
            </a:r>
          </a:p>
          <a:p>
            <a:r>
              <a:rPr lang="en-US" dirty="0"/>
              <a:t>A work in progress</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36</a:t>
            </a:fld>
            <a:endParaRPr lang="en-US" altLang="en-US" dirty="0"/>
          </a:p>
        </p:txBody>
      </p:sp>
    </p:spTree>
    <p:extLst>
      <p:ext uri="{BB962C8B-B14F-4D97-AF65-F5344CB8AC3E}">
        <p14:creationId xmlns:p14="http://schemas.microsoft.com/office/powerpoint/2010/main" val="1193083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new online registration system is </a:t>
            </a:r>
            <a:r>
              <a:rPr lang="en-US" u="sng" dirty="0"/>
              <a:t>not</a:t>
            </a:r>
            <a:r>
              <a:rPr lang="en-US" dirty="0"/>
              <a:t> (currently)</a:t>
            </a:r>
          </a:p>
        </p:txBody>
      </p:sp>
      <p:sp>
        <p:nvSpPr>
          <p:cNvPr id="3" name="Content Placeholder 2"/>
          <p:cNvSpPr>
            <a:spLocks noGrp="1"/>
          </p:cNvSpPr>
          <p:nvPr>
            <p:ph idx="1"/>
          </p:nvPr>
        </p:nvSpPr>
        <p:spPr/>
        <p:txBody>
          <a:bodyPr/>
          <a:lstStyle/>
          <a:p>
            <a:r>
              <a:rPr lang="en-US" dirty="0"/>
              <a:t>Mandatory</a:t>
            </a:r>
          </a:p>
          <a:p>
            <a:r>
              <a:rPr lang="en-US" dirty="0"/>
              <a:t>Available for adult applications</a:t>
            </a:r>
          </a:p>
          <a:p>
            <a:r>
              <a:rPr lang="en-US" dirty="0"/>
              <a:t>Used with Learning for Life units (including posts)</a:t>
            </a:r>
          </a:p>
          <a:p>
            <a:r>
              <a:rPr lang="en-US" dirty="0"/>
              <a:t>Used to renew membership as a part of the recharter process</a:t>
            </a:r>
          </a:p>
          <a:p>
            <a:r>
              <a:rPr lang="en-US" dirty="0"/>
              <a:t>Used to transfer people from one unit to another</a:t>
            </a:r>
          </a:p>
          <a:p>
            <a:r>
              <a:rPr lang="en-US" dirty="0"/>
              <a:t>Used when forming a new unit</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37</a:t>
            </a:fld>
            <a:endParaRPr lang="en-US" altLang="en-US" dirty="0"/>
          </a:p>
        </p:txBody>
      </p:sp>
    </p:spTree>
    <p:extLst>
      <p:ext uri="{BB962C8B-B14F-4D97-AF65-F5344CB8AC3E}">
        <p14:creationId xmlns:p14="http://schemas.microsoft.com/office/powerpoint/2010/main" val="399077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membership fees</a:t>
            </a:r>
          </a:p>
        </p:txBody>
      </p:sp>
      <p:sp>
        <p:nvSpPr>
          <p:cNvPr id="3" name="Content Placeholder 2"/>
          <p:cNvSpPr>
            <a:spLocks noGrp="1"/>
          </p:cNvSpPr>
          <p:nvPr>
            <p:ph idx="1"/>
          </p:nvPr>
        </p:nvSpPr>
        <p:spPr/>
        <p:txBody>
          <a:bodyPr/>
          <a:lstStyle/>
          <a:p>
            <a:endParaRPr lang="en-US" dirty="0"/>
          </a:p>
          <a:p>
            <a:endParaRPr lang="en-US" dirty="0"/>
          </a:p>
          <a:p>
            <a:r>
              <a:rPr lang="en-US" dirty="0"/>
              <a:t>Only fees due to BSA National are collected using an online application:</a:t>
            </a:r>
          </a:p>
          <a:p>
            <a:pPr lvl="1"/>
            <a:r>
              <a:rPr lang="en-US" dirty="0"/>
              <a:t>Online payment via credit card within application manager</a:t>
            </a:r>
          </a:p>
          <a:p>
            <a:pPr lvl="1"/>
            <a:r>
              <a:rPr lang="en-US" dirty="0"/>
              <a:t>$24/year National Membership Fee (prorated)</a:t>
            </a:r>
          </a:p>
          <a:p>
            <a:pPr lvl="1"/>
            <a:r>
              <a:rPr lang="en-US" dirty="0"/>
              <a:t>$12/year </a:t>
            </a:r>
            <a:r>
              <a:rPr lang="en-US" i="1" dirty="0"/>
              <a:t>Boys’ Life</a:t>
            </a:r>
            <a:r>
              <a:rPr lang="en-US" dirty="0"/>
              <a:t> subscription Fee (prorated)</a:t>
            </a:r>
          </a:p>
          <a:p>
            <a:r>
              <a:rPr lang="en-US" dirty="0"/>
              <a:t>Unit dues must be collected separately</a:t>
            </a:r>
          </a:p>
          <a:p>
            <a:pPr lvl="1">
              <a:buFont typeface="Arial" panose="020B0604020202020204" pitchFamily="34" charset="0"/>
              <a:buChar char="•"/>
            </a:pPr>
            <a:endParaRPr lang="en-US" dirty="0"/>
          </a:p>
          <a:p>
            <a:pPr lvl="1"/>
            <a:endParaRPr lang="en-US" dirty="0"/>
          </a:p>
          <a:p>
            <a:pPr lvl="1"/>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38</a:t>
            </a:fld>
            <a:endParaRPr lang="en-US" altLang="en-US" dirty="0"/>
          </a:p>
        </p:txBody>
      </p:sp>
    </p:spTree>
    <p:extLst>
      <p:ext uri="{BB962C8B-B14F-4D97-AF65-F5344CB8AC3E}">
        <p14:creationId xmlns:p14="http://schemas.microsoft.com/office/powerpoint/2010/main" val="2655858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Deadlines in the system</a:t>
            </a:r>
          </a:p>
        </p:txBody>
      </p:sp>
      <p:sp>
        <p:nvSpPr>
          <p:cNvPr id="3" name="Content Placeholder 2"/>
          <p:cNvSpPr>
            <a:spLocks noGrp="1"/>
          </p:cNvSpPr>
          <p:nvPr>
            <p:ph idx="1"/>
          </p:nvPr>
        </p:nvSpPr>
        <p:spPr/>
        <p:txBody>
          <a:bodyPr/>
          <a:lstStyle/>
          <a:p>
            <a:r>
              <a:rPr lang="en-US" dirty="0"/>
              <a:t>New leads (requests for information) must be handled within 5 days</a:t>
            </a:r>
          </a:p>
          <a:p>
            <a:r>
              <a:rPr lang="en-US" dirty="0"/>
              <a:t>New applications must be accepted or rejected within 8 days of application</a:t>
            </a:r>
          </a:p>
          <a:p>
            <a:r>
              <a:rPr lang="en-US" dirty="0"/>
              <a:t>Entire process including payment processing by council office done within 30 days of application</a:t>
            </a:r>
          </a:p>
          <a:p>
            <a:pPr marL="457200" lvl="1" indent="0">
              <a:buNone/>
            </a:pPr>
            <a:r>
              <a:rPr lang="en-US" dirty="0"/>
              <a:t>Since payment is made by credit card, nothing to turn in to council</a:t>
            </a:r>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39</a:t>
            </a:fld>
            <a:endParaRPr lang="en-US" altLang="en-US" dirty="0"/>
          </a:p>
        </p:txBody>
      </p:sp>
    </p:spTree>
    <p:extLst>
      <p:ext uri="{BB962C8B-B14F-4D97-AF65-F5344CB8AC3E}">
        <p14:creationId xmlns:p14="http://schemas.microsoft.com/office/powerpoint/2010/main" val="179729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301072" y="1600201"/>
            <a:ext cx="6385727" cy="4234338"/>
          </a:xfrm>
        </p:spPr>
        <p:txBody>
          <a:bodyPr/>
          <a:lstStyle/>
          <a:p>
            <a:r>
              <a:rPr lang="en-US" dirty="0"/>
              <a:t>Be prepared!</a:t>
            </a:r>
          </a:p>
          <a:p>
            <a:pPr lvl="1"/>
            <a:r>
              <a:rPr lang="en-US" dirty="0"/>
              <a:t>My.Scouting </a:t>
            </a:r>
          </a:p>
          <a:p>
            <a:pPr lvl="1"/>
            <a:r>
              <a:rPr lang="en-US" dirty="0"/>
              <a:t>BeAScout</a:t>
            </a:r>
          </a:p>
          <a:p>
            <a:pPr lvl="1"/>
            <a:r>
              <a:rPr lang="en-US" dirty="0"/>
              <a:t>Unit Configurations</a:t>
            </a:r>
          </a:p>
          <a:p>
            <a:r>
              <a:rPr lang="en-US" dirty="0"/>
              <a:t>Invitation Manager overview</a:t>
            </a:r>
          </a:p>
          <a:p>
            <a:r>
              <a:rPr lang="en-US" dirty="0"/>
              <a:t>Digital Application overview</a:t>
            </a:r>
          </a:p>
          <a:p>
            <a:r>
              <a:rPr lang="en-US" dirty="0"/>
              <a:t>Application Manager overview</a:t>
            </a:r>
          </a:p>
          <a:p>
            <a:r>
              <a:rPr lang="en-US" dirty="0"/>
              <a:t>Online Registration Resources</a:t>
            </a:r>
          </a:p>
          <a:p>
            <a:pPr lvl="1"/>
            <a:r>
              <a:rPr lang="en-US" dirty="0">
                <a:hlinkClick r:id="rId3"/>
              </a:rPr>
              <a:t>www.Scouting.org/onlineregistration</a:t>
            </a: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4</a:t>
            </a:fld>
            <a:endParaRPr lang="en-US" altLang="en-US" dirty="0"/>
          </a:p>
        </p:txBody>
      </p:sp>
    </p:spTree>
    <p:extLst>
      <p:ext uri="{BB962C8B-B14F-4D97-AF65-F5344CB8AC3E}">
        <p14:creationId xmlns:p14="http://schemas.microsoft.com/office/powerpoint/2010/main" val="335164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50AB7E0-C67E-4576-ADCA-6B40193C3323}" type="slidenum">
              <a:rPr lang="en-US" altLang="en-US" smtClean="0"/>
              <a:pPr>
                <a:defRPr/>
              </a:pPr>
              <a:t>40</a:t>
            </a:fld>
            <a:endParaRPr lang="en-US" altLang="en-US" dirty="0"/>
          </a:p>
        </p:txBody>
      </p:sp>
      <p:sp>
        <p:nvSpPr>
          <p:cNvPr id="5" name="Title 4"/>
          <p:cNvSpPr>
            <a:spLocks noGrp="1"/>
          </p:cNvSpPr>
          <p:nvPr>
            <p:ph type="title" idx="4294967295"/>
          </p:nvPr>
        </p:nvSpPr>
        <p:spPr>
          <a:xfrm>
            <a:off x="476250" y="0"/>
            <a:ext cx="8210550" cy="2109788"/>
          </a:xfrm>
        </p:spPr>
        <p:txBody>
          <a:bodyPr/>
          <a:lstStyle/>
          <a:p>
            <a:r>
              <a:rPr lang="en-US" sz="3600" dirty="0"/>
              <a:t>www.Scouting.org/onlineregistration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0678" y="1617785"/>
            <a:ext cx="6340509" cy="4082162"/>
          </a:xfrm>
          <a:prstGeom prst="rect">
            <a:avLst/>
          </a:prstGeom>
          <a:ln>
            <a:solidFill>
              <a:schemeClr val="accent1"/>
            </a:solidFill>
          </a:ln>
        </p:spPr>
      </p:pic>
      <p:sp>
        <p:nvSpPr>
          <p:cNvPr id="6" name="TextBox 5"/>
          <p:cNvSpPr txBox="1"/>
          <p:nvPr/>
        </p:nvSpPr>
        <p:spPr>
          <a:xfrm>
            <a:off x="5915391" y="2501258"/>
            <a:ext cx="3629025" cy="1569660"/>
          </a:xfrm>
          <a:prstGeom prst="rect">
            <a:avLst/>
          </a:prstGeom>
          <a:noFill/>
        </p:spPr>
        <p:txBody>
          <a:bodyPr wrap="square" rtlCol="0">
            <a:spAutoFit/>
          </a:bodyPr>
          <a:lstStyle/>
          <a:p>
            <a:pPr algn="ctr"/>
            <a:r>
              <a:rPr lang="en-US" sz="3200" dirty="0"/>
              <a:t>Training</a:t>
            </a:r>
          </a:p>
          <a:p>
            <a:pPr algn="ctr"/>
            <a:r>
              <a:rPr lang="en-US" sz="3200" dirty="0"/>
              <a:t>Guidebooks</a:t>
            </a:r>
          </a:p>
          <a:p>
            <a:pPr algn="ctr"/>
            <a:r>
              <a:rPr lang="en-US" sz="3200" dirty="0"/>
              <a:t>Checklists</a:t>
            </a:r>
          </a:p>
        </p:txBody>
      </p:sp>
    </p:spTree>
    <p:extLst>
      <p:ext uri="{BB962C8B-B14F-4D97-AF65-F5344CB8AC3E}">
        <p14:creationId xmlns:p14="http://schemas.microsoft.com/office/powerpoint/2010/main" val="3145406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p:txBody>
          <a:bodyPr/>
          <a:lstStyle/>
          <a:p>
            <a:r>
              <a:rPr lang="en-US" dirty="0"/>
              <a:t>Susan </a:t>
            </a:r>
            <a:r>
              <a:rPr lang="en-US" dirty="0" err="1"/>
              <a:t>McCaughan</a:t>
            </a:r>
            <a:r>
              <a:rPr lang="en-US" dirty="0"/>
              <a:t>, Mount Baker Council Registrar</a:t>
            </a:r>
            <a:br>
              <a:rPr lang="en-US" dirty="0"/>
            </a:br>
            <a:r>
              <a:rPr lang="en-US" dirty="0"/>
              <a:t>susan.mccaughan@scouting.org</a:t>
            </a:r>
            <a:br>
              <a:rPr lang="en-US" dirty="0"/>
            </a:br>
            <a:r>
              <a:rPr lang="en-US" dirty="0"/>
              <a:t>425-338-0380</a:t>
            </a:r>
          </a:p>
          <a:p>
            <a:r>
              <a:rPr lang="en-US" dirty="0"/>
              <a:t>Steven Davis, Mount Baker Council Membership Chair</a:t>
            </a:r>
            <a:br>
              <a:rPr lang="en-US" dirty="0"/>
            </a:br>
            <a:r>
              <a:rPr lang="en-US" smtClean="0"/>
              <a:t>M</a:t>
            </a:r>
            <a:r>
              <a:rPr lang="en-US" smtClean="0"/>
              <a:t>ountBakerMembership@gmail.com</a:t>
            </a:r>
            <a:r>
              <a:rPr lang="en-US" dirty="0"/>
              <a:t/>
            </a:r>
            <a:br>
              <a:rPr lang="en-US" dirty="0"/>
            </a:br>
            <a:r>
              <a:rPr lang="en-US" dirty="0"/>
              <a:t>425-218-4647</a:t>
            </a:r>
          </a:p>
          <a:p>
            <a:r>
              <a:rPr lang="en-US" dirty="0"/>
              <a:t>BSA National Service Center &amp; IT Support</a:t>
            </a:r>
            <a:br>
              <a:rPr lang="en-US" dirty="0"/>
            </a:br>
            <a:r>
              <a:rPr lang="en-US" dirty="0"/>
              <a:t>myscouting@scouting.org</a:t>
            </a:r>
            <a:br>
              <a:rPr lang="en-US" dirty="0"/>
            </a:br>
            <a:r>
              <a:rPr lang="en-US" dirty="0"/>
              <a:t>972-580-2489</a:t>
            </a:r>
          </a:p>
          <a:p>
            <a:endParaRPr lang="en-US"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41</a:t>
            </a:fld>
            <a:endParaRPr lang="en-US" altLang="en-US" dirty="0"/>
          </a:p>
        </p:txBody>
      </p:sp>
    </p:spTree>
    <p:extLst>
      <p:ext uri="{BB962C8B-B14F-4D97-AF65-F5344CB8AC3E}">
        <p14:creationId xmlns:p14="http://schemas.microsoft.com/office/powerpoint/2010/main" val="885419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2599" y="2240280"/>
            <a:ext cx="6261358" cy="2018682"/>
          </a:xfrm>
        </p:spPr>
        <p:txBody>
          <a:bodyPr/>
          <a:lstStyle/>
          <a:p>
            <a:r>
              <a:rPr lang="en-US" dirty="0"/>
              <a:t>Questions??</a:t>
            </a:r>
            <a:br>
              <a:rPr lang="en-US" dirty="0"/>
            </a:br>
            <a:r>
              <a:rPr lang="en-US" dirty="0"/>
              <a:t/>
            </a:r>
            <a:br>
              <a:rPr lang="en-US" dirty="0"/>
            </a:br>
            <a:endParaRPr lang="en-US" sz="3200" dirty="0"/>
          </a:p>
        </p:txBody>
      </p:sp>
      <p:sp>
        <p:nvSpPr>
          <p:cNvPr id="4" name="Slide Number Placeholder 3"/>
          <p:cNvSpPr>
            <a:spLocks noGrp="1"/>
          </p:cNvSpPr>
          <p:nvPr>
            <p:ph type="sldNum" sz="quarter" idx="10"/>
          </p:nvPr>
        </p:nvSpPr>
        <p:spPr/>
        <p:txBody>
          <a:bodyPr/>
          <a:lstStyle/>
          <a:p>
            <a:pPr>
              <a:defRPr/>
            </a:pPr>
            <a:fld id="{150AB7E0-C67E-4576-ADCA-6B40193C3323}" type="slidenum">
              <a:rPr lang="en-US" altLang="en-US" smtClean="0"/>
              <a:pPr>
                <a:defRPr/>
              </a:pPr>
              <a:t>42</a:t>
            </a:fld>
            <a:endParaRPr lang="en-US" altLang="en-US" dirty="0"/>
          </a:p>
        </p:txBody>
      </p:sp>
    </p:spTree>
    <p:extLst>
      <p:ext uri="{BB962C8B-B14F-4D97-AF65-F5344CB8AC3E}">
        <p14:creationId xmlns:p14="http://schemas.microsoft.com/office/powerpoint/2010/main" val="63631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1300163"/>
            <a:ext cx="9034463" cy="431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144110" y="515007"/>
            <a:ext cx="4824249" cy="584775"/>
          </a:xfrm>
          <a:prstGeom prst="rect">
            <a:avLst/>
          </a:prstGeom>
          <a:noFill/>
        </p:spPr>
        <p:txBody>
          <a:bodyPr wrap="square" rtlCol="0">
            <a:spAutoFit/>
          </a:bodyPr>
          <a:lstStyle/>
          <a:p>
            <a:pPr algn="ctr"/>
            <a:r>
              <a:rPr lang="en-US" sz="3200" b="1" dirty="0"/>
              <a:t>my.scouting.org</a:t>
            </a:r>
          </a:p>
        </p:txBody>
      </p:sp>
    </p:spTree>
    <p:extLst>
      <p:ext uri="{BB962C8B-B14F-4D97-AF65-F5344CB8AC3E}">
        <p14:creationId xmlns:p14="http://schemas.microsoft.com/office/powerpoint/2010/main" val="2207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BeAScout Unit Pin</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6</a:t>
            </a:fld>
            <a:endParaRPr lang="en-US" altLang="en-US" dirty="0"/>
          </a:p>
        </p:txBody>
      </p:sp>
      <p:pic>
        <p:nvPicPr>
          <p:cNvPr id="4" name="Picture 3" descr="cid:image001.png@01D265D5.5938A690"/>
          <p:cNvPicPr/>
          <p:nvPr/>
        </p:nvPicPr>
        <p:blipFill rotWithShape="1">
          <a:blip r:embed="rId3" r:link="rId4" cstate="print">
            <a:extLst>
              <a:ext uri="{28A0092B-C50C-407E-A947-70E740481C1C}">
                <a14:useLocalDpi xmlns:a14="http://schemas.microsoft.com/office/drawing/2010/main" val="0"/>
              </a:ext>
            </a:extLst>
          </a:blip>
          <a:srcRect/>
          <a:stretch>
            <a:fillRect/>
          </a:stretch>
        </p:blipFill>
        <p:spPr bwMode="auto">
          <a:xfrm>
            <a:off x="1275000" y="1347300"/>
            <a:ext cx="6390409" cy="4047980"/>
          </a:xfrm>
          <a:prstGeom prst="rect">
            <a:avLst/>
          </a:prstGeom>
          <a:noFill/>
          <a:ln>
            <a:noFill/>
          </a:ln>
          <a:extLst>
            <a:ext uri="{53640926-AAD7-44d8-BBD7-CCE9431645EC}">
              <a14:shadowObscured xmlns="" xmlns:a14="http://schemas.microsoft.com/office/drawing/2010/main"/>
            </a:ext>
          </a:extLst>
        </p:spPr>
      </p:pic>
      <p:sp>
        <p:nvSpPr>
          <p:cNvPr id="5" name="Rectangle: Rounded Corners 4"/>
          <p:cNvSpPr/>
          <p:nvPr/>
        </p:nvSpPr>
        <p:spPr>
          <a:xfrm>
            <a:off x="1184564" y="3768132"/>
            <a:ext cx="6190926" cy="2120202"/>
          </a:xfrm>
          <a:prstGeom prst="roundRect">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275001" y="3195376"/>
            <a:ext cx="3648692" cy="361740"/>
          </a:xfrm>
          <a:prstGeom prst="roundRect">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184564" y="2190541"/>
            <a:ext cx="1719410" cy="311499"/>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0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Configurations</a:t>
            </a:r>
          </a:p>
        </p:txBody>
      </p:sp>
      <p:sp>
        <p:nvSpPr>
          <p:cNvPr id="7" name="Content Placeholder 6"/>
          <p:cNvSpPr>
            <a:spLocks noGrp="1"/>
          </p:cNvSpPr>
          <p:nvPr>
            <p:ph idx="1"/>
          </p:nvPr>
        </p:nvSpPr>
        <p:spPr>
          <a:xfrm>
            <a:off x="5124658" y="1276141"/>
            <a:ext cx="3562141" cy="1929283"/>
          </a:xfrm>
        </p:spPr>
        <p:txBody>
          <a:bodyPr/>
          <a:lstStyle/>
          <a:p>
            <a:pPr lvl="0"/>
            <a:r>
              <a:rPr lang="en-US" sz="1600" dirty="0"/>
              <a:t>Payment options</a:t>
            </a:r>
          </a:p>
          <a:p>
            <a:pPr lvl="0"/>
            <a:r>
              <a:rPr lang="en-US" sz="1600" dirty="0"/>
              <a:t>Unit Fee Message </a:t>
            </a:r>
          </a:p>
          <a:p>
            <a:pPr lvl="0"/>
            <a:r>
              <a:rPr lang="en-US" sz="1600" dirty="0"/>
              <a:t>Automated Welcome Email </a:t>
            </a:r>
          </a:p>
          <a:p>
            <a:endParaRPr lang="en-US" dirty="0"/>
          </a:p>
        </p:txBody>
      </p:sp>
      <p:sp>
        <p:nvSpPr>
          <p:cNvPr id="3" name="Slide Number Placeholder 2"/>
          <p:cNvSpPr>
            <a:spLocks noGrp="1"/>
          </p:cNvSpPr>
          <p:nvPr>
            <p:ph type="sldNum" sz="quarter" idx="10"/>
          </p:nvPr>
        </p:nvSpPr>
        <p:spPr/>
        <p:txBody>
          <a:bodyPr/>
          <a:lstStyle/>
          <a:p>
            <a:pPr>
              <a:defRPr/>
            </a:pPr>
            <a:fld id="{A274C1D0-ED8E-43E0-B0E8-2907F7B4CFB2}" type="slidenum">
              <a:rPr lang="en-US" altLang="en-US" smtClean="0"/>
              <a:pPr>
                <a:defRPr/>
              </a:pPr>
              <a:t>7</a:t>
            </a:fld>
            <a:endParaRPr lang="en-US" altLang="en-US" dirty="0"/>
          </a:p>
        </p:txBody>
      </p:sp>
      <p:pic>
        <p:nvPicPr>
          <p:cNvPr id="4" name="Picture 3"/>
          <p:cNvPicPr/>
          <p:nvPr/>
        </p:nvPicPr>
        <p:blipFill rotWithShape="1">
          <a:blip r:embed="rId3"/>
          <a:srcRect l="17234" t="4742" r="17538" b="7373"/>
          <a:stretch/>
        </p:blipFill>
        <p:spPr bwMode="auto">
          <a:xfrm>
            <a:off x="502417" y="1641214"/>
            <a:ext cx="4381081" cy="3352817"/>
          </a:xfrm>
          <a:prstGeom prst="rect">
            <a:avLst/>
          </a:prstGeom>
          <a:ln>
            <a:noFill/>
          </a:ln>
          <a:extLst>
            <a:ext uri="{53640926-AAD7-44d8-BBD7-CCE9431645EC}">
              <a14:shadowObscured xmlns="" xmlns:a14="http://schemas.microsoft.com/office/drawing/2010/main"/>
            </a:ext>
          </a:extLst>
        </p:spPr>
      </p:pic>
      <p:sp>
        <p:nvSpPr>
          <p:cNvPr id="8" name="Oval 7"/>
          <p:cNvSpPr/>
          <p:nvPr/>
        </p:nvSpPr>
        <p:spPr>
          <a:xfrm>
            <a:off x="502417" y="4381081"/>
            <a:ext cx="874207" cy="251209"/>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705642" y="3529484"/>
            <a:ext cx="3943350" cy="2057400"/>
            <a:chOff x="3705642" y="3529484"/>
            <a:chExt cx="3943350" cy="2057400"/>
          </a:xfrm>
        </p:grpSpPr>
        <p:pic>
          <p:nvPicPr>
            <p:cNvPr id="5" name="Picture 4"/>
            <p:cNvPicPr/>
            <p:nvPr/>
          </p:nvPicPr>
          <p:blipFill rotWithShape="1">
            <a:blip r:embed="rId4" cstate="print">
              <a:extLst>
                <a:ext uri="{28A0092B-C50C-407E-A947-70E740481C1C}">
                  <a14:useLocalDpi xmlns:a14="http://schemas.microsoft.com/office/drawing/2010/main"/>
                </a:ext>
              </a:extLst>
            </a:blip>
            <a:srcRect/>
            <a:stretch/>
          </p:blipFill>
          <p:spPr bwMode="auto">
            <a:xfrm>
              <a:off x="3705642" y="3529484"/>
              <a:ext cx="3943350" cy="2057400"/>
            </a:xfrm>
            <a:prstGeom prst="rect">
              <a:avLst/>
            </a:prstGeom>
            <a:ln>
              <a:noFill/>
            </a:ln>
            <a:extLst>
              <a:ext uri="{53640926-AAD7-44d8-BBD7-CCE9431645EC}">
                <a14:shadowObscured xmlns="" xmlns:a14="http://schemas.microsoft.com/office/drawing/2010/main"/>
              </a:ext>
            </a:extLst>
          </p:spPr>
        </p:pic>
        <p:sp>
          <p:nvSpPr>
            <p:cNvPr id="9" name="Oval 8"/>
            <p:cNvSpPr/>
            <p:nvPr/>
          </p:nvSpPr>
          <p:spPr>
            <a:xfrm>
              <a:off x="6318213" y="3697794"/>
              <a:ext cx="434280" cy="172497"/>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Oval 10"/>
          <p:cNvSpPr/>
          <p:nvPr/>
        </p:nvSpPr>
        <p:spPr>
          <a:xfrm>
            <a:off x="411983" y="2851630"/>
            <a:ext cx="964642" cy="251209"/>
          </a:xfrm>
          <a:prstGeom prst="ellipse">
            <a:avLst/>
          </a:prstGeom>
          <a:noFill/>
          <a:ln w="19050">
            <a:solidFill>
              <a:srgbClr val="CF0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037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Invitation Manager</a:t>
            </a:r>
          </a:p>
        </p:txBody>
      </p:sp>
      <p:sp>
        <p:nvSpPr>
          <p:cNvPr id="3" name="Slide Number Placeholder 2"/>
          <p:cNvSpPr>
            <a:spLocks noGrp="1"/>
          </p:cNvSpPr>
          <p:nvPr>
            <p:ph type="sldNum" sz="quarter" idx="10"/>
          </p:nvPr>
        </p:nvSpPr>
        <p:spPr/>
        <p:txBody>
          <a:bodyPr/>
          <a:lstStyle/>
          <a:p>
            <a:pPr>
              <a:defRPr/>
            </a:pPr>
            <a:fld id="{A274C1D0-ED8E-43E0-B0E8-2907F7B4CFB2}" type="slidenum">
              <a:rPr lang="en-US" altLang="en-US" smtClean="0"/>
              <a:pPr>
                <a:defRPr/>
              </a:pPr>
              <a:t>8</a:t>
            </a:fld>
            <a:endParaRPr lang="en-US" altLang="en-US" dirty="0"/>
          </a:p>
        </p:txBody>
      </p:sp>
    </p:spTree>
    <p:extLst>
      <p:ext uri="{BB962C8B-B14F-4D97-AF65-F5344CB8AC3E}">
        <p14:creationId xmlns:p14="http://schemas.microsoft.com/office/powerpoint/2010/main" val="306350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access to Invitation Manager?</a:t>
            </a:r>
          </a:p>
        </p:txBody>
      </p:sp>
      <p:sp>
        <p:nvSpPr>
          <p:cNvPr id="3" name="Slide Number Placeholder 2"/>
          <p:cNvSpPr>
            <a:spLocks noGrp="1"/>
          </p:cNvSpPr>
          <p:nvPr>
            <p:ph type="sldNum" sz="quarter" idx="11"/>
          </p:nvPr>
        </p:nvSpPr>
        <p:spPr/>
        <p:txBody>
          <a:bodyPr/>
          <a:lstStyle/>
          <a:p>
            <a:pPr>
              <a:defRPr/>
            </a:pPr>
            <a:fld id="{A274C1D0-ED8E-43E0-B0E8-2907F7B4CFB2}" type="slidenum">
              <a:rPr lang="en-US" altLang="en-US" smtClean="0"/>
              <a:pPr>
                <a:defRPr/>
              </a:pPr>
              <a:t>9</a:t>
            </a:fld>
            <a:endParaRPr lang="en-US" altLang="en-US" dirty="0"/>
          </a:p>
        </p:txBody>
      </p:sp>
      <p:sp>
        <p:nvSpPr>
          <p:cNvPr id="4" name="Rectangle 3"/>
          <p:cNvSpPr/>
          <p:nvPr/>
        </p:nvSpPr>
        <p:spPr>
          <a:xfrm>
            <a:off x="477297" y="1689294"/>
            <a:ext cx="8209503" cy="4282712"/>
          </a:xfrm>
          <a:prstGeom prst="rect">
            <a:avLst/>
          </a:prstGeom>
        </p:spPr>
        <p:txBody>
          <a:bodyPr wrap="square">
            <a:spAutoFit/>
          </a:bodyPr>
          <a:lstStyle/>
          <a:p>
            <a:pPr marL="0" marR="0">
              <a:lnSpc>
                <a:spcPct val="110000"/>
              </a:lnSpc>
              <a:spcBef>
                <a:spcPts val="600"/>
              </a:spcBef>
              <a:spcAft>
                <a:spcPts val="1000"/>
              </a:spcAft>
            </a:pPr>
            <a:r>
              <a:rPr lang="en-US" b="1" dirty="0">
                <a:solidFill>
                  <a:srgbClr val="005AA3"/>
                </a:solidFill>
                <a:latin typeface="Helvetica"/>
                <a:ea typeface="Constantia" panose="02030602050306030303" pitchFamily="18" charset="0"/>
                <a:cs typeface="Helvetica"/>
              </a:rPr>
              <a:t>Unit positions that have </a:t>
            </a:r>
            <a:r>
              <a:rPr lang="en-US" b="1" u="sng" dirty="0">
                <a:solidFill>
                  <a:srgbClr val="005AA3"/>
                </a:solidFill>
                <a:latin typeface="Helvetica"/>
                <a:ea typeface="Constantia" panose="02030602050306030303" pitchFamily="18" charset="0"/>
                <a:cs typeface="Helvetica"/>
              </a:rPr>
              <a:t>full access</a:t>
            </a:r>
            <a:r>
              <a:rPr lang="en-US" b="1" dirty="0">
                <a:solidFill>
                  <a:srgbClr val="005AA3"/>
                </a:solidFill>
                <a:latin typeface="Helvetica"/>
                <a:ea typeface="Constantia" panose="02030602050306030303" pitchFamily="18" charset="0"/>
                <a:cs typeface="Helvetica"/>
              </a:rPr>
              <a:t> to the Invitation Manager Dashboard to add leads, manage inquiries from prospective Scouts, and send joining invitations:</a:t>
            </a:r>
            <a:endParaRPr lang="en-US" sz="1600" b="1" dirty="0">
              <a:solidFill>
                <a:srgbClr val="005AA3"/>
              </a:solidFill>
              <a:latin typeface="Helvetica"/>
              <a:ea typeface="Constantia" panose="02030602050306030303" pitchFamily="18" charset="0"/>
              <a:cs typeface="Helvetica"/>
            </a:endParaRPr>
          </a:p>
          <a:p>
            <a:pPr marL="342900" marR="0" lvl="0" indent="-342900">
              <a:lnSpc>
                <a:spcPct val="110000"/>
              </a:lnSpc>
              <a:spcBef>
                <a:spcPts val="600"/>
              </a:spcBef>
              <a:spcAft>
                <a:spcPts val="0"/>
              </a:spcAft>
              <a:buFont typeface="Symbol" panose="05050102010706020507" pitchFamily="18" charset="2"/>
              <a:buChar char=""/>
            </a:pPr>
            <a:r>
              <a:rPr lang="en-US" b="1" dirty="0">
                <a:solidFill>
                  <a:srgbClr val="005AA3"/>
                </a:solidFill>
                <a:latin typeface="Helvetica"/>
                <a:ea typeface="Constantia" panose="02030602050306030303" pitchFamily="18" charset="0"/>
                <a:cs typeface="Helvetica"/>
              </a:rPr>
              <a:t>Chartered organization representative (CR)*</a:t>
            </a:r>
            <a:endParaRPr lang="en-US" sz="1600" b="1" dirty="0">
              <a:solidFill>
                <a:srgbClr val="005AA3"/>
              </a:solidFill>
              <a:latin typeface="Helvetica"/>
              <a:ea typeface="Constantia" panose="02030602050306030303" pitchFamily="18" charset="0"/>
              <a:cs typeface="Helvetica"/>
            </a:endParaRPr>
          </a:p>
          <a:p>
            <a:pPr marL="342900" marR="0" lvl="0" indent="-342900">
              <a:lnSpc>
                <a:spcPct val="110000"/>
              </a:lnSpc>
              <a:spcBef>
                <a:spcPts val="0"/>
              </a:spcBef>
              <a:spcAft>
                <a:spcPts val="0"/>
              </a:spcAft>
              <a:buFont typeface="Symbol" panose="05050102010706020507" pitchFamily="18" charset="2"/>
              <a:buChar char=""/>
            </a:pPr>
            <a:r>
              <a:rPr lang="en-US" b="1" dirty="0">
                <a:solidFill>
                  <a:srgbClr val="005AA3"/>
                </a:solidFill>
                <a:latin typeface="Helvetica"/>
                <a:ea typeface="Constantia" panose="02030602050306030303" pitchFamily="18" charset="0"/>
                <a:cs typeface="Helvetica"/>
              </a:rPr>
              <a:t>Committee chair (CC)*</a:t>
            </a:r>
            <a:endParaRPr lang="en-US" sz="1600" b="1" dirty="0">
              <a:solidFill>
                <a:srgbClr val="005AA3"/>
              </a:solidFill>
              <a:latin typeface="Helvetica"/>
              <a:ea typeface="Constantia" panose="02030602050306030303" pitchFamily="18" charset="0"/>
              <a:cs typeface="Helvetica"/>
            </a:endParaRPr>
          </a:p>
          <a:p>
            <a:pPr marL="342900" marR="0" lvl="0" indent="-342900">
              <a:lnSpc>
                <a:spcPct val="110000"/>
              </a:lnSpc>
              <a:spcBef>
                <a:spcPts val="0"/>
              </a:spcBef>
              <a:spcAft>
                <a:spcPts val="0"/>
              </a:spcAft>
              <a:buFont typeface="Symbol" panose="05050102010706020507" pitchFamily="18" charset="2"/>
              <a:buChar char=""/>
            </a:pPr>
            <a:r>
              <a:rPr lang="en-US" b="1" dirty="0">
                <a:solidFill>
                  <a:srgbClr val="005AA3"/>
                </a:solidFill>
                <a:latin typeface="Helvetica"/>
                <a:ea typeface="Constantia" panose="02030602050306030303" pitchFamily="18" charset="0"/>
                <a:cs typeface="Helvetica"/>
              </a:rPr>
              <a:t>Unit leader (Cubmaster, Scoutmaster, Crew Advisor, Skipper, Coach)*</a:t>
            </a:r>
            <a:endParaRPr lang="en-US" sz="1600" b="1" dirty="0">
              <a:solidFill>
                <a:srgbClr val="005AA3"/>
              </a:solidFill>
              <a:latin typeface="Helvetica"/>
              <a:ea typeface="Constantia" panose="02030602050306030303" pitchFamily="18" charset="0"/>
              <a:cs typeface="Helvetica"/>
            </a:endParaRPr>
          </a:p>
          <a:p>
            <a:pPr marL="342900" marR="0" lvl="0" indent="-342900">
              <a:lnSpc>
                <a:spcPct val="110000"/>
              </a:lnSpc>
              <a:spcBef>
                <a:spcPts val="0"/>
              </a:spcBef>
              <a:spcAft>
                <a:spcPts val="0"/>
              </a:spcAft>
              <a:buFont typeface="Symbol" panose="05050102010706020507" pitchFamily="18" charset="2"/>
              <a:buChar char=""/>
            </a:pPr>
            <a:r>
              <a:rPr lang="en-US" b="1" dirty="0">
                <a:solidFill>
                  <a:srgbClr val="005AA3"/>
                </a:solidFill>
                <a:latin typeface="Helvetica"/>
                <a:ea typeface="Constantia" panose="02030602050306030303" pitchFamily="18" charset="0"/>
                <a:cs typeface="Helvetica"/>
              </a:rPr>
              <a:t>Institutional Head/Chartered Organization Executive Officer (IH)</a:t>
            </a:r>
            <a:endParaRPr lang="en-US" sz="1600" b="1" dirty="0">
              <a:solidFill>
                <a:srgbClr val="005AA3"/>
              </a:solidFill>
              <a:latin typeface="Helvetica"/>
              <a:ea typeface="Constantia" panose="02030602050306030303" pitchFamily="18" charset="0"/>
              <a:cs typeface="Helvetica"/>
            </a:endParaRPr>
          </a:p>
          <a:p>
            <a:pPr marL="342900" marR="0" lvl="0" indent="-342900">
              <a:lnSpc>
                <a:spcPct val="110000"/>
              </a:lnSpc>
              <a:spcBef>
                <a:spcPts val="0"/>
              </a:spcBef>
              <a:spcAft>
                <a:spcPts val="400"/>
              </a:spcAft>
              <a:buFont typeface="Symbol" panose="05050102010706020507" pitchFamily="18" charset="2"/>
              <a:buChar char=""/>
            </a:pPr>
            <a:r>
              <a:rPr lang="en-US" b="1" dirty="0">
                <a:solidFill>
                  <a:srgbClr val="005AA3"/>
                </a:solidFill>
                <a:latin typeface="Helvetica"/>
                <a:ea typeface="Constantia" panose="02030602050306030303" pitchFamily="18" charset="0"/>
                <a:cs typeface="Helvetica"/>
              </a:rPr>
              <a:t>Unit membership chair</a:t>
            </a:r>
            <a:endParaRPr lang="en-US" sz="1600" b="1" dirty="0">
              <a:solidFill>
                <a:srgbClr val="005AA3"/>
              </a:solidFill>
              <a:latin typeface="Helvetica"/>
              <a:ea typeface="Constantia" panose="02030602050306030303" pitchFamily="18" charset="0"/>
              <a:cs typeface="Helvetica"/>
            </a:endParaRPr>
          </a:p>
          <a:p>
            <a:pPr marL="0" marR="0" indent="457200">
              <a:lnSpc>
                <a:spcPct val="110000"/>
              </a:lnSpc>
              <a:spcBef>
                <a:spcPts val="600"/>
              </a:spcBef>
              <a:spcAft>
                <a:spcPts val="1000"/>
              </a:spcAft>
            </a:pPr>
            <a:r>
              <a:rPr lang="en-US" dirty="0">
                <a:solidFill>
                  <a:srgbClr val="005AA3"/>
                </a:solidFill>
                <a:latin typeface="Helvetica"/>
                <a:ea typeface="Constantia" panose="02030602050306030303" pitchFamily="18" charset="0"/>
                <a:cs typeface="Helvetica"/>
              </a:rPr>
              <a:t>* = Members of the Unit Key 3</a:t>
            </a:r>
            <a:endParaRPr lang="en-US" sz="1600" dirty="0">
              <a:solidFill>
                <a:srgbClr val="005AA3"/>
              </a:solidFill>
              <a:latin typeface="Helvetica"/>
              <a:ea typeface="Constantia" panose="02030602050306030303" pitchFamily="18" charset="0"/>
              <a:cs typeface="Helvetica"/>
            </a:endParaRPr>
          </a:p>
          <a:p>
            <a:pPr marL="0" marR="0">
              <a:lnSpc>
                <a:spcPct val="110000"/>
              </a:lnSpc>
              <a:spcBef>
                <a:spcPts val="600"/>
              </a:spcBef>
              <a:spcAft>
                <a:spcPts val="1000"/>
              </a:spcAft>
            </a:pPr>
            <a:r>
              <a:rPr lang="en-US" b="1" dirty="0">
                <a:solidFill>
                  <a:srgbClr val="005AA3"/>
                </a:solidFill>
                <a:latin typeface="Helvetica"/>
                <a:ea typeface="Constantia" panose="02030602050306030303" pitchFamily="18" charset="0"/>
                <a:cs typeface="Helvetica"/>
              </a:rPr>
              <a:t>The Unit Key 3 can assign a “Registration Inquiry” functional role to other unit volunteers who need </a:t>
            </a:r>
            <a:r>
              <a:rPr lang="en-US" b="1" u="sng" dirty="0">
                <a:solidFill>
                  <a:srgbClr val="005AA3"/>
                </a:solidFill>
                <a:latin typeface="Helvetica"/>
                <a:ea typeface="Constantia" panose="02030602050306030303" pitchFamily="18" charset="0"/>
                <a:cs typeface="Helvetica"/>
              </a:rPr>
              <a:t>read only</a:t>
            </a:r>
            <a:r>
              <a:rPr lang="en-US" b="1" dirty="0">
                <a:solidFill>
                  <a:srgbClr val="005AA3"/>
                </a:solidFill>
                <a:latin typeface="Helvetica"/>
                <a:ea typeface="Constantia" panose="02030602050306030303" pitchFamily="18" charset="0"/>
                <a:cs typeface="Helvetica"/>
              </a:rPr>
              <a:t> access to view lead status and submitted requests.  </a:t>
            </a:r>
            <a:endParaRPr lang="en-US" sz="1600" b="1" dirty="0">
              <a:solidFill>
                <a:srgbClr val="005AA3"/>
              </a:solidFill>
              <a:effectLst/>
              <a:latin typeface="Helvetica"/>
              <a:ea typeface="Constantia" panose="02030602050306030303" pitchFamily="18" charset="0"/>
              <a:cs typeface="Helvetica"/>
            </a:endParaRPr>
          </a:p>
        </p:txBody>
      </p:sp>
    </p:spTree>
    <p:extLst>
      <p:ext uri="{BB962C8B-B14F-4D97-AF65-F5344CB8AC3E}">
        <p14:creationId xmlns:p14="http://schemas.microsoft.com/office/powerpoint/2010/main" val="976494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Template2.ppt [Compatibility Mode]" id="{0511BB0D-9677-484E-A912-F5652D341A3F}" vid="{E5A426EB-D82F-4295-9F0C-21C5DB2FAB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SPTemplate2</Template>
  <TotalTime>4307</TotalTime>
  <Words>3952</Words>
  <Application>Microsoft Macintosh PowerPoint</Application>
  <PresentationFormat>On-screen Show (4:3)</PresentationFormat>
  <Paragraphs>375</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Constantia</vt:lpstr>
      <vt:lpstr>Helvetica</vt:lpstr>
      <vt:lpstr>Lucida Grande</vt:lpstr>
      <vt:lpstr>MS PGothic</vt:lpstr>
      <vt:lpstr>Symbol</vt:lpstr>
      <vt:lpstr>ヒラギノ角ゴ Pro W3</vt:lpstr>
      <vt:lpstr>Office Theme</vt:lpstr>
      <vt:lpstr>Online Registration</vt:lpstr>
      <vt:lpstr>What is it?</vt:lpstr>
      <vt:lpstr>Why?</vt:lpstr>
      <vt:lpstr>Agenda</vt:lpstr>
      <vt:lpstr>PowerPoint Presentation</vt:lpstr>
      <vt:lpstr>BeAScout Unit Pin</vt:lpstr>
      <vt:lpstr>Unit Configurations</vt:lpstr>
      <vt:lpstr>Invitation Manager</vt:lpstr>
      <vt:lpstr>Who has access to Invitation Manager?</vt:lpstr>
      <vt:lpstr>PowerPoint Presentation</vt:lpstr>
      <vt:lpstr>PowerPoint Presentation</vt:lpstr>
      <vt:lpstr>PowerPoint Presentation</vt:lpstr>
      <vt:lpstr>PowerPoint Presentation</vt:lpstr>
      <vt:lpstr>PowerPoint Presentation</vt:lpstr>
      <vt:lpstr>PowerPoint Presentation</vt:lpstr>
      <vt:lpstr>Digital Application</vt:lpstr>
      <vt:lpstr>Three ways to start an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Manager</vt:lpstr>
      <vt:lpstr>Key Unit Roles in Application Manager</vt:lpstr>
      <vt:lpstr>Opening Application Manager</vt:lpstr>
      <vt:lpstr>PowerPoint Presentation</vt:lpstr>
      <vt:lpstr>Acting on an application</vt:lpstr>
      <vt:lpstr>Reviewing the Application</vt:lpstr>
      <vt:lpstr>Accepting an Application</vt:lpstr>
      <vt:lpstr>Reassign</vt:lpstr>
      <vt:lpstr>Do Not Accept</vt:lpstr>
      <vt:lpstr>Return to Applicant</vt:lpstr>
      <vt:lpstr>Application Manager Notifications for key 3</vt:lpstr>
      <vt:lpstr>What the New Online Registration System Is</vt:lpstr>
      <vt:lpstr>What the new online registration system is not (currently)</vt:lpstr>
      <vt:lpstr>Collecting membership fees</vt:lpstr>
      <vt:lpstr>Key Deadlines in the system</vt:lpstr>
      <vt:lpstr>www.Scouting.org/onlineregistration</vt:lpstr>
      <vt:lpstr>Contacts</vt:lpstr>
      <vt:lpstr>Questions??  </vt:lpstr>
    </vt:vector>
  </TitlesOfParts>
  <Manager/>
  <Company>Boy Scouts of America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Registration Overview</dc:title>
  <dc:subject/>
  <dc:creator>Pat Wellen/Todd Taft</dc:creator>
  <cp:keywords>registration</cp:keywords>
  <dc:description/>
  <cp:lastModifiedBy>Steven Davis</cp:lastModifiedBy>
  <cp:revision>136</cp:revision>
  <dcterms:created xsi:type="dcterms:W3CDTF">2017-01-31T20:20:54Z</dcterms:created>
  <dcterms:modified xsi:type="dcterms:W3CDTF">2017-08-25T23:42:22Z</dcterms:modified>
  <cp:category/>
</cp:coreProperties>
</file>