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B2FD9-BA18-4C77-B8E5-7A3151E9E5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7FF20-5202-4188-9B9C-01174ED2D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933D26-5273-481D-8299-0DF2F7D21DF7}"/>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08AB27E9-3707-4FC4-923D-F95954AF68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861AB5-21DC-49AE-912E-FCB26A12C898}"/>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319471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A72F-9356-4778-A32F-91B82CC7B3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1D082C-D137-4D0A-A29C-2DE47724F3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7B4CB3-1877-4359-87C6-C8667091F994}"/>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0DBBD15A-ABF3-4D56-BE76-7DAB37ADDB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1E9EBD-81C5-470E-945A-82DF3EEFC8CD}"/>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146108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6111FB-77D8-4531-B9EA-7CBF64F29F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948B1-1FEA-4BBE-8E91-398E5C282F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01D39-63C9-4A52-98A5-DDC6A44FDF58}"/>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14182C98-B510-4693-85C8-BEB647E5A0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8329B5-498D-4606-99DD-DCFD82D63E45}"/>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61054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4BA97-2102-4AA0-8382-7B529CBCC2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15F654-48B5-4E53-B386-C47F75FC50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AC627-7EEC-47A9-BF63-8F4E3B470142}"/>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BBD96F17-3247-4C1A-8879-DE287F4A40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3382A0-4F5A-4C91-89B2-EB962309B1A7}"/>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125269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1C17E-A5D8-4994-BDDC-AB6B9FC28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7789F4-CE92-44DC-9111-026B9252C4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07AAD6-8B97-407B-9382-634D3DF5E20E}"/>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FA404752-6AC8-459F-9B35-08C47D2893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67332E-349E-44E4-AC10-BE5946C1C220}"/>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370114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3EC3-DA78-4146-B509-C125A49101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05F1B-763C-403B-B851-500E4B430C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ECF876-39D1-429E-B48B-A45C8B1F9C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74C118-1401-451C-B47C-7A0AB8C99EA1}"/>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6" name="Footer Placeholder 5">
            <a:extLst>
              <a:ext uri="{FF2B5EF4-FFF2-40B4-BE49-F238E27FC236}">
                <a16:creationId xmlns:a16="http://schemas.microsoft.com/office/drawing/2014/main" id="{C0FC0E05-7304-4EC1-87E3-D9BDA73403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1731B7-B41F-4548-922E-F1FEDFE5452C}"/>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18960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CC917-94DB-49E5-9D99-E04796ABB6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07FF52-DDE0-46CA-AC34-EE3BD6ACBB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5518E1-BEDA-4AE5-A935-530555873D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426CEA-8CE5-4D62-A5DC-7C0114FA8E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8E16F2-E22C-4279-A9A7-BE89324843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F7D192-BB23-4502-AB32-597D3DA69287}"/>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8" name="Footer Placeholder 7">
            <a:extLst>
              <a:ext uri="{FF2B5EF4-FFF2-40B4-BE49-F238E27FC236}">
                <a16:creationId xmlns:a16="http://schemas.microsoft.com/office/drawing/2014/main" id="{E2151C1D-2E54-42B0-8824-BFD3744B5A1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AB249DB-4052-4C6C-A9CA-00C17A6BFA40}"/>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285264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78587-0783-4FCF-B4DD-9BE0200848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ED41F5-A02A-4225-B4D5-FFB1E26E7E04}"/>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4" name="Footer Placeholder 3">
            <a:extLst>
              <a:ext uri="{FF2B5EF4-FFF2-40B4-BE49-F238E27FC236}">
                <a16:creationId xmlns:a16="http://schemas.microsoft.com/office/drawing/2014/main" id="{6FABC70E-6D9B-4F9F-B2DB-CD971CC0A4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505C16A-0652-445A-A8F3-DDED0D4AA266}"/>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226647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F98A9E-5EB7-4D3E-8F39-8626D3AA7EF8}"/>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3" name="Footer Placeholder 2">
            <a:extLst>
              <a:ext uri="{FF2B5EF4-FFF2-40B4-BE49-F238E27FC236}">
                <a16:creationId xmlns:a16="http://schemas.microsoft.com/office/drawing/2014/main" id="{F47E8C67-F7EB-481D-8E57-F935E66E3C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F595B8-F73A-4434-887B-2754867C2DDF}"/>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262670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18F8D-EE57-41AF-BBF1-2780E32ABE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2111E5-6CC3-4DBE-8BDC-494B41412E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362045-F1EE-4205-917F-FD2C0FE0DA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E93ED6-13BE-4E60-BC0F-95E9888B7CF3}"/>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6" name="Footer Placeholder 5">
            <a:extLst>
              <a:ext uri="{FF2B5EF4-FFF2-40B4-BE49-F238E27FC236}">
                <a16:creationId xmlns:a16="http://schemas.microsoft.com/office/drawing/2014/main" id="{77CC4525-E66F-426B-9240-D3E10FB95C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B6E97A-CFDF-42C0-B949-8D83B255BC7E}"/>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4097067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A3E4-7B16-4D06-AE35-98AC5A4EC4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D11B8-EB88-4DA1-A419-9BB5EA5ED9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DCAD299-72C2-46D1-BAE3-B16042CBAB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EED2C-14C9-4BAE-9A5E-E61D0419A67A}"/>
              </a:ext>
            </a:extLst>
          </p:cNvPr>
          <p:cNvSpPr>
            <a:spLocks noGrp="1"/>
          </p:cNvSpPr>
          <p:nvPr>
            <p:ph type="dt" sz="half" idx="10"/>
          </p:nvPr>
        </p:nvSpPr>
        <p:spPr/>
        <p:txBody>
          <a:bodyPr/>
          <a:lstStyle/>
          <a:p>
            <a:fld id="{988B611C-F24E-4DD1-A000-CFD26D1FA5D4}" type="datetimeFigureOut">
              <a:rPr lang="en-US" smtClean="0"/>
              <a:t>4/28/2020</a:t>
            </a:fld>
            <a:endParaRPr lang="en-US" dirty="0"/>
          </a:p>
        </p:txBody>
      </p:sp>
      <p:sp>
        <p:nvSpPr>
          <p:cNvPr id="6" name="Footer Placeholder 5">
            <a:extLst>
              <a:ext uri="{FF2B5EF4-FFF2-40B4-BE49-F238E27FC236}">
                <a16:creationId xmlns:a16="http://schemas.microsoft.com/office/drawing/2014/main" id="{AE6970DD-5A3D-447B-98B3-34B9C65C1B4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1EBB81-E4BF-4FF6-A7A2-FBC45CD55DC8}"/>
              </a:ext>
            </a:extLst>
          </p:cNvPr>
          <p:cNvSpPr>
            <a:spLocks noGrp="1"/>
          </p:cNvSpPr>
          <p:nvPr>
            <p:ph type="sldNum" sz="quarter" idx="12"/>
          </p:nvPr>
        </p:nvSpPr>
        <p:spPr/>
        <p:txBody>
          <a:bodyPr/>
          <a:lstStyle/>
          <a:p>
            <a:fld id="{9774D75B-360D-43A5-BFA2-6B9F3E228EA7}" type="slidenum">
              <a:rPr lang="en-US" smtClean="0"/>
              <a:t>‹#›</a:t>
            </a:fld>
            <a:endParaRPr lang="en-US" dirty="0"/>
          </a:p>
        </p:txBody>
      </p:sp>
    </p:spTree>
    <p:extLst>
      <p:ext uri="{BB962C8B-B14F-4D97-AF65-F5344CB8AC3E}">
        <p14:creationId xmlns:p14="http://schemas.microsoft.com/office/powerpoint/2010/main" val="100857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BCD6EE-980B-4AF1-86E7-CC851FC0B4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218321-6690-431E-BD6B-0076823F67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2A4EED-7F50-4C1A-814D-1EEB7928DA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B611C-F24E-4DD1-A000-CFD26D1FA5D4}" type="datetimeFigureOut">
              <a:rPr lang="en-US" smtClean="0"/>
              <a:t>4/28/2020</a:t>
            </a:fld>
            <a:endParaRPr lang="en-US" dirty="0"/>
          </a:p>
        </p:txBody>
      </p:sp>
      <p:sp>
        <p:nvSpPr>
          <p:cNvPr id="5" name="Footer Placeholder 4">
            <a:extLst>
              <a:ext uri="{FF2B5EF4-FFF2-40B4-BE49-F238E27FC236}">
                <a16:creationId xmlns:a16="http://schemas.microsoft.com/office/drawing/2014/main" id="{275B0C7A-9310-4229-8BA0-6961EE7505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891DB7E-1C81-4571-940E-7E2FE46B6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4D75B-360D-43A5-BFA2-6B9F3E228EA7}" type="slidenum">
              <a:rPr lang="en-US" smtClean="0"/>
              <a:t>‹#›</a:t>
            </a:fld>
            <a:endParaRPr lang="en-US" dirty="0"/>
          </a:p>
        </p:txBody>
      </p:sp>
    </p:spTree>
    <p:extLst>
      <p:ext uri="{BB962C8B-B14F-4D97-AF65-F5344CB8AC3E}">
        <p14:creationId xmlns:p14="http://schemas.microsoft.com/office/powerpoint/2010/main" val="1501105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2.xml"/><Relationship Id="rId5" Type="http://schemas.openxmlformats.org/officeDocument/2006/relationships/image" Target="../media/image4.jfif"/><Relationship Id="rId4" Type="http://schemas.openxmlformats.org/officeDocument/2006/relationships/image" Target="../media/image3.jfif"/></Relationships>
</file>

<file path=ppt/slides/_rels/slide4.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4FA32-E3A6-49CB-9221-49643575DE81}"/>
              </a:ext>
            </a:extLst>
          </p:cNvPr>
          <p:cNvSpPr>
            <a:spLocks noGrp="1"/>
          </p:cNvSpPr>
          <p:nvPr>
            <p:ph type="ctrTitle"/>
          </p:nvPr>
        </p:nvSpPr>
        <p:spPr/>
        <p:txBody>
          <a:bodyPr/>
          <a:lstStyle/>
          <a:p>
            <a:r>
              <a:rPr lang="en-US" dirty="0"/>
              <a:t>Kayaking Merit Badge</a:t>
            </a:r>
          </a:p>
        </p:txBody>
      </p:sp>
      <p:sp>
        <p:nvSpPr>
          <p:cNvPr id="3" name="Subtitle 2">
            <a:extLst>
              <a:ext uri="{FF2B5EF4-FFF2-40B4-BE49-F238E27FC236}">
                <a16:creationId xmlns:a16="http://schemas.microsoft.com/office/drawing/2014/main" id="{6FE4F48C-1C34-49FD-942D-A637F26743B5}"/>
              </a:ext>
            </a:extLst>
          </p:cNvPr>
          <p:cNvSpPr>
            <a:spLocks noGrp="1"/>
          </p:cNvSpPr>
          <p:nvPr>
            <p:ph type="subTitle" idx="1"/>
          </p:nvPr>
        </p:nvSpPr>
        <p:spPr/>
        <p:txBody>
          <a:bodyPr/>
          <a:lstStyle/>
          <a:p>
            <a:r>
              <a:rPr lang="en-US" dirty="0"/>
              <a:t>Hull Design</a:t>
            </a:r>
          </a:p>
          <a:p>
            <a:r>
              <a:rPr lang="en-US" dirty="0"/>
              <a:t>By Ralph Semmes Jackson III</a:t>
            </a:r>
          </a:p>
          <a:p>
            <a:r>
              <a:rPr lang="en-US" dirty="0"/>
              <a:t>Mount Baker Council, BSA</a:t>
            </a:r>
          </a:p>
        </p:txBody>
      </p:sp>
    </p:spTree>
    <p:extLst>
      <p:ext uri="{BB962C8B-B14F-4D97-AF65-F5344CB8AC3E}">
        <p14:creationId xmlns:p14="http://schemas.microsoft.com/office/powerpoint/2010/main" val="293002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4263048"/>
          </a:xfrm>
        </p:spPr>
        <p:txBody>
          <a:bodyPr>
            <a:normAutofit/>
          </a:bodyPr>
          <a:lstStyle/>
          <a:p>
            <a:pPr marL="0" indent="0">
              <a:buNone/>
            </a:pPr>
            <a:r>
              <a:rPr lang="en-US" dirty="0"/>
              <a:t>Oddballs</a:t>
            </a:r>
          </a:p>
          <a:p>
            <a:r>
              <a:rPr lang="en-US" dirty="0"/>
              <a:t>Folding kayaks are easy to transport and assemble on site.  Price is high and internal storage is poor.</a:t>
            </a:r>
          </a:p>
          <a:p>
            <a:r>
              <a:rPr lang="en-US" dirty="0"/>
              <a:t>Inflatable kayaks are inexpensive recreational boats which don’t last as long as other kayaks, but they are easy to transport and store.</a:t>
            </a:r>
          </a:p>
          <a:p>
            <a:r>
              <a:rPr lang="en-US" dirty="0"/>
              <a:t>Sit on top kayaks are tough, light, and inexpensive boats made for playing in easy conditions.</a:t>
            </a:r>
          </a:p>
        </p:txBody>
      </p:sp>
    </p:spTree>
    <p:extLst>
      <p:ext uri="{BB962C8B-B14F-4D97-AF65-F5344CB8AC3E}">
        <p14:creationId xmlns:p14="http://schemas.microsoft.com/office/powerpoint/2010/main" val="1933607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4263048"/>
          </a:xfrm>
        </p:spPr>
        <p:txBody>
          <a:bodyPr>
            <a:normAutofit/>
          </a:bodyPr>
          <a:lstStyle/>
          <a:p>
            <a:pPr marL="0" indent="0">
              <a:buNone/>
            </a:pPr>
            <a:r>
              <a:rPr lang="en-US" dirty="0"/>
              <a:t>Final Notes</a:t>
            </a:r>
          </a:p>
          <a:p>
            <a:r>
              <a:rPr lang="en-US" dirty="0"/>
              <a:t>Respect the limits of your boat.  Recreational boats should not be paddled in rough seas, and touring kayaks cannot handle river rapids.</a:t>
            </a:r>
          </a:p>
          <a:p>
            <a:r>
              <a:rPr lang="en-US" dirty="0"/>
              <a:t>Respect your own limits.  Water is unforgiving.</a:t>
            </a:r>
          </a:p>
          <a:p>
            <a:r>
              <a:rPr lang="en-US" dirty="0"/>
              <a:t>Do not pressure your fellow paddlers out of their comfort zones.  People are more likely to get into trouble when they are nervous or scared.</a:t>
            </a:r>
          </a:p>
        </p:txBody>
      </p:sp>
    </p:spTree>
    <p:extLst>
      <p:ext uri="{BB962C8B-B14F-4D97-AF65-F5344CB8AC3E}">
        <p14:creationId xmlns:p14="http://schemas.microsoft.com/office/powerpoint/2010/main" val="3371988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4509233"/>
          </a:xfrm>
        </p:spPr>
        <p:txBody>
          <a:bodyPr>
            <a:normAutofit lnSpcReduction="10000"/>
          </a:bodyPr>
          <a:lstStyle/>
          <a:p>
            <a:pPr marL="0" indent="0">
              <a:buNone/>
            </a:pPr>
            <a:r>
              <a:rPr lang="en-US" dirty="0"/>
              <a:t>Types of Kayaks</a:t>
            </a:r>
          </a:p>
          <a:p>
            <a:r>
              <a:rPr lang="en-US" dirty="0"/>
              <a:t>Whitewater – designed for navigating river rapids</a:t>
            </a:r>
          </a:p>
          <a:p>
            <a:endParaRPr lang="en-US" dirty="0"/>
          </a:p>
          <a:p>
            <a:r>
              <a:rPr lang="en-US" dirty="0"/>
              <a:t>Recreational – simple boats designed for easy conditions.  They may or may not have storage.  Sit on top boats have no deck.</a:t>
            </a:r>
          </a:p>
          <a:p>
            <a:endParaRPr lang="en-US" dirty="0"/>
          </a:p>
          <a:p>
            <a:r>
              <a:rPr lang="en-US" dirty="0"/>
              <a:t>Touring – designed for multiday trips</a:t>
            </a:r>
          </a:p>
          <a:p>
            <a:endParaRPr lang="en-US" dirty="0"/>
          </a:p>
          <a:p>
            <a:r>
              <a:rPr lang="en-US" dirty="0"/>
              <a:t>Sea Kayak – designed for multiday trips on open water.  Not all manufacturers make a distinction between touring and sea kayaks.</a:t>
            </a:r>
          </a:p>
        </p:txBody>
      </p:sp>
    </p:spTree>
    <p:extLst>
      <p:ext uri="{BB962C8B-B14F-4D97-AF65-F5344CB8AC3E}">
        <p14:creationId xmlns:p14="http://schemas.microsoft.com/office/powerpoint/2010/main" val="161739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4509233"/>
          </a:xfrm>
        </p:spPr>
        <p:txBody>
          <a:bodyPr>
            <a:normAutofit/>
          </a:bodyPr>
          <a:lstStyle/>
          <a:p>
            <a:pPr marL="0" indent="0">
              <a:buNone/>
            </a:pPr>
            <a:r>
              <a:rPr lang="en-US" dirty="0"/>
              <a:t>Types of Kayaks</a:t>
            </a:r>
          </a:p>
          <a:p>
            <a:r>
              <a:rPr lang="en-US" dirty="0"/>
              <a:t>Whitewater</a:t>
            </a:r>
          </a:p>
          <a:p>
            <a:endParaRPr lang="en-US" dirty="0"/>
          </a:p>
          <a:p>
            <a:r>
              <a:rPr lang="en-US" dirty="0"/>
              <a:t>Recreational</a:t>
            </a:r>
          </a:p>
          <a:p>
            <a:endParaRPr lang="en-US" dirty="0"/>
          </a:p>
          <a:p>
            <a:r>
              <a:rPr lang="en-US" dirty="0"/>
              <a:t>Touring</a:t>
            </a:r>
          </a:p>
          <a:p>
            <a:endParaRPr lang="en-US" dirty="0"/>
          </a:p>
          <a:p>
            <a:r>
              <a:rPr lang="en-US" dirty="0"/>
              <a:t>Sea Kayak</a:t>
            </a:r>
          </a:p>
        </p:txBody>
      </p:sp>
      <p:pic>
        <p:nvPicPr>
          <p:cNvPr id="5" name="Picture 4" descr="A picture containing table&#10;&#10;Description automatically generated">
            <a:extLst>
              <a:ext uri="{FF2B5EF4-FFF2-40B4-BE49-F238E27FC236}">
                <a16:creationId xmlns:a16="http://schemas.microsoft.com/office/drawing/2014/main" id="{33FB2923-CC41-4030-95A1-447BABD26D78}"/>
              </a:ext>
            </a:extLst>
          </p:cNvPr>
          <p:cNvPicPr>
            <a:picLocks noChangeAspect="1"/>
          </p:cNvPicPr>
          <p:nvPr/>
        </p:nvPicPr>
        <p:blipFill rotWithShape="1">
          <a:blip r:embed="rId2">
            <a:extLst>
              <a:ext uri="{28A0092B-C50C-407E-A947-70E740481C1C}">
                <a14:useLocalDpi xmlns:a14="http://schemas.microsoft.com/office/drawing/2010/main" val="0"/>
              </a:ext>
            </a:extLst>
          </a:blip>
          <a:srcRect t="67328"/>
          <a:stretch/>
        </p:blipFill>
        <p:spPr>
          <a:xfrm>
            <a:off x="2966920" y="5004546"/>
            <a:ext cx="7467600" cy="955396"/>
          </a:xfrm>
          <a:prstGeom prst="rect">
            <a:avLst/>
          </a:prstGeom>
        </p:spPr>
      </p:pic>
      <p:pic>
        <p:nvPicPr>
          <p:cNvPr id="6" name="Picture 5" descr="A close up of a tool&#10;&#10;Description automatically generated">
            <a:extLst>
              <a:ext uri="{FF2B5EF4-FFF2-40B4-BE49-F238E27FC236}">
                <a16:creationId xmlns:a16="http://schemas.microsoft.com/office/drawing/2014/main" id="{5CE263B7-7F3F-4B5C-98BC-084B0F94E727}"/>
              </a:ext>
            </a:extLst>
          </p:cNvPr>
          <p:cNvPicPr>
            <a:picLocks noChangeAspect="1"/>
          </p:cNvPicPr>
          <p:nvPr/>
        </p:nvPicPr>
        <p:blipFill rotWithShape="1">
          <a:blip r:embed="rId3">
            <a:extLst>
              <a:ext uri="{28A0092B-C50C-407E-A947-70E740481C1C}">
                <a14:useLocalDpi xmlns:a14="http://schemas.microsoft.com/office/drawing/2010/main" val="0"/>
              </a:ext>
            </a:extLst>
          </a:blip>
          <a:srcRect t="72822"/>
          <a:stretch/>
        </p:blipFill>
        <p:spPr>
          <a:xfrm>
            <a:off x="2885387" y="4179205"/>
            <a:ext cx="7467600" cy="900849"/>
          </a:xfrm>
          <a:prstGeom prst="rect">
            <a:avLst/>
          </a:prstGeom>
        </p:spPr>
      </p:pic>
      <p:pic>
        <p:nvPicPr>
          <p:cNvPr id="9" name="Picture 8" descr="A picture containing plane, orange, airplane, small&#10;&#10;Description automatically generated">
            <a:extLst>
              <a:ext uri="{FF2B5EF4-FFF2-40B4-BE49-F238E27FC236}">
                <a16:creationId xmlns:a16="http://schemas.microsoft.com/office/drawing/2014/main" id="{B4E86A30-3E90-4A7A-ABE5-0153F1E72134}"/>
              </a:ext>
            </a:extLst>
          </p:cNvPr>
          <p:cNvPicPr>
            <a:picLocks noChangeAspect="1"/>
          </p:cNvPicPr>
          <p:nvPr/>
        </p:nvPicPr>
        <p:blipFill rotWithShape="1">
          <a:blip r:embed="rId4">
            <a:extLst>
              <a:ext uri="{28A0092B-C50C-407E-A947-70E740481C1C}">
                <a14:useLocalDpi xmlns:a14="http://schemas.microsoft.com/office/drawing/2010/main" val="0"/>
              </a:ext>
            </a:extLst>
          </a:blip>
          <a:srcRect t="74528"/>
          <a:stretch/>
        </p:blipFill>
        <p:spPr>
          <a:xfrm>
            <a:off x="3679202" y="3048860"/>
            <a:ext cx="5879969" cy="880704"/>
          </a:xfrm>
          <a:prstGeom prst="rect">
            <a:avLst/>
          </a:prstGeom>
        </p:spPr>
      </p:pic>
      <p:pic>
        <p:nvPicPr>
          <p:cNvPr id="11" name="Picture 10" descr="A close up of a boat&#10;&#10;Description automatically generated">
            <a:extLst>
              <a:ext uri="{FF2B5EF4-FFF2-40B4-BE49-F238E27FC236}">
                <a16:creationId xmlns:a16="http://schemas.microsoft.com/office/drawing/2014/main" id="{35815E56-CCDB-4895-87AC-37F6B52DF172}"/>
              </a:ext>
            </a:extLst>
          </p:cNvPr>
          <p:cNvPicPr>
            <a:picLocks noChangeAspect="1"/>
          </p:cNvPicPr>
          <p:nvPr/>
        </p:nvPicPr>
        <p:blipFill rotWithShape="1">
          <a:blip r:embed="rId5">
            <a:extLst>
              <a:ext uri="{28A0092B-C50C-407E-A947-70E740481C1C}">
                <a14:useLocalDpi xmlns:a14="http://schemas.microsoft.com/office/drawing/2010/main" val="0"/>
              </a:ext>
            </a:extLst>
          </a:blip>
          <a:srcRect t="73872"/>
          <a:stretch/>
        </p:blipFill>
        <p:spPr>
          <a:xfrm>
            <a:off x="4082593" y="2295688"/>
            <a:ext cx="4491086" cy="681003"/>
          </a:xfrm>
          <a:prstGeom prst="rect">
            <a:avLst/>
          </a:prstGeom>
        </p:spPr>
      </p:pic>
    </p:spTree>
    <p:extLst>
      <p:ext uri="{BB962C8B-B14F-4D97-AF65-F5344CB8AC3E}">
        <p14:creationId xmlns:p14="http://schemas.microsoft.com/office/powerpoint/2010/main" val="228968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3054105"/>
          </a:xfrm>
        </p:spPr>
        <p:txBody>
          <a:bodyPr>
            <a:normAutofit fontScale="92500" lnSpcReduction="10000"/>
          </a:bodyPr>
          <a:lstStyle/>
          <a:p>
            <a:pPr marL="0" indent="0">
              <a:buNone/>
            </a:pPr>
            <a:r>
              <a:rPr lang="en-US" dirty="0"/>
              <a:t>Rocker</a:t>
            </a:r>
          </a:p>
          <a:p>
            <a:r>
              <a:rPr lang="en-US" dirty="0"/>
              <a:t>Zero rocker means a straight keel which maximizes directional stability and internal volume.  The lack of maneuverability can be a disadvantage especially in rough conditions.</a:t>
            </a:r>
          </a:p>
          <a:p>
            <a:r>
              <a:rPr lang="en-US" dirty="0"/>
              <a:t>The boat shown below has high rocker.  Because the ends of the boat don’t stick as far down into the water, it is easier to turn the boat.  The downside is that you have to work harder to paddle a straight line, and there is less internal storage.</a:t>
            </a:r>
          </a:p>
        </p:txBody>
      </p:sp>
      <p:pic>
        <p:nvPicPr>
          <p:cNvPr id="5" name="Picture 4" descr="A picture containing table&#10;&#10;Description automatically generated">
            <a:extLst>
              <a:ext uri="{FF2B5EF4-FFF2-40B4-BE49-F238E27FC236}">
                <a16:creationId xmlns:a16="http://schemas.microsoft.com/office/drawing/2014/main" id="{33FB2923-CC41-4030-95A1-447BABD26D78}"/>
              </a:ext>
            </a:extLst>
          </p:cNvPr>
          <p:cNvPicPr>
            <a:picLocks noChangeAspect="1"/>
          </p:cNvPicPr>
          <p:nvPr/>
        </p:nvPicPr>
        <p:blipFill rotWithShape="1">
          <a:blip r:embed="rId2">
            <a:extLst>
              <a:ext uri="{28A0092B-C50C-407E-A947-70E740481C1C}">
                <a14:useLocalDpi xmlns:a14="http://schemas.microsoft.com/office/drawing/2010/main" val="0"/>
              </a:ext>
            </a:extLst>
          </a:blip>
          <a:srcRect t="67328"/>
          <a:stretch/>
        </p:blipFill>
        <p:spPr>
          <a:xfrm>
            <a:off x="2413005" y="5066092"/>
            <a:ext cx="7467600" cy="955396"/>
          </a:xfrm>
          <a:prstGeom prst="rect">
            <a:avLst/>
          </a:prstGeom>
        </p:spPr>
      </p:pic>
      <p:cxnSp>
        <p:nvCxnSpPr>
          <p:cNvPr id="7" name="Straight Connector 6">
            <a:extLst>
              <a:ext uri="{FF2B5EF4-FFF2-40B4-BE49-F238E27FC236}">
                <a16:creationId xmlns:a16="http://schemas.microsoft.com/office/drawing/2014/main" id="{BD3A887D-CFBA-4E1B-961B-931B0F5997E3}"/>
              </a:ext>
            </a:extLst>
          </p:cNvPr>
          <p:cNvCxnSpPr>
            <a:cxnSpLocks/>
          </p:cNvCxnSpPr>
          <p:nvPr/>
        </p:nvCxnSpPr>
        <p:spPr>
          <a:xfrm>
            <a:off x="2013438" y="6021488"/>
            <a:ext cx="783430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4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3054105"/>
          </a:xfrm>
        </p:spPr>
        <p:txBody>
          <a:bodyPr>
            <a:normAutofit/>
          </a:bodyPr>
          <a:lstStyle/>
          <a:p>
            <a:pPr marL="0" indent="0">
              <a:buNone/>
            </a:pPr>
            <a:r>
              <a:rPr lang="en-US" dirty="0"/>
              <a:t>Length and Width</a:t>
            </a:r>
          </a:p>
          <a:p>
            <a:r>
              <a:rPr lang="en-US" dirty="0"/>
              <a:t>Longer boats have a higher hull speed, but there is a price in terms of maneuverability and weight.</a:t>
            </a:r>
          </a:p>
          <a:p>
            <a:r>
              <a:rPr lang="en-US" dirty="0"/>
              <a:t>Narrow boats are faster but more tippy.</a:t>
            </a:r>
          </a:p>
          <a:p>
            <a:r>
              <a:rPr lang="en-US" dirty="0"/>
              <a:t>The boat below is optimized for cruising speed with high maneuverability for its size.</a:t>
            </a:r>
          </a:p>
        </p:txBody>
      </p:sp>
      <p:pic>
        <p:nvPicPr>
          <p:cNvPr id="5" name="Picture 4" descr="A picture containing table&#10;&#10;Description automatically generated">
            <a:extLst>
              <a:ext uri="{FF2B5EF4-FFF2-40B4-BE49-F238E27FC236}">
                <a16:creationId xmlns:a16="http://schemas.microsoft.com/office/drawing/2014/main" id="{33FB2923-CC41-4030-95A1-447BABD26D78}"/>
              </a:ext>
            </a:extLst>
          </p:cNvPr>
          <p:cNvPicPr>
            <a:picLocks noChangeAspect="1"/>
          </p:cNvPicPr>
          <p:nvPr/>
        </p:nvPicPr>
        <p:blipFill rotWithShape="1">
          <a:blip r:embed="rId2">
            <a:extLst>
              <a:ext uri="{28A0092B-C50C-407E-A947-70E740481C1C}">
                <a14:useLocalDpi xmlns:a14="http://schemas.microsoft.com/office/drawing/2010/main" val="0"/>
              </a:ext>
            </a:extLst>
          </a:blip>
          <a:srcRect l="-883" t="-5794" r="883" b="-11320"/>
          <a:stretch/>
        </p:blipFill>
        <p:spPr>
          <a:xfrm>
            <a:off x="5697416" y="4165305"/>
            <a:ext cx="5134708" cy="2354752"/>
          </a:xfrm>
          <a:prstGeom prst="rect">
            <a:avLst/>
          </a:prstGeom>
        </p:spPr>
      </p:pic>
    </p:spTree>
    <p:extLst>
      <p:ext uri="{BB962C8B-B14F-4D97-AF65-F5344CB8AC3E}">
        <p14:creationId xmlns:p14="http://schemas.microsoft.com/office/powerpoint/2010/main" val="1546332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able&#10;&#10;Description automatically generated">
            <a:extLst>
              <a:ext uri="{FF2B5EF4-FFF2-40B4-BE49-F238E27FC236}">
                <a16:creationId xmlns:a16="http://schemas.microsoft.com/office/drawing/2014/main" id="{16AD5121-5A2E-4EE8-B7B3-49010D43965F}"/>
              </a:ext>
            </a:extLst>
          </p:cNvPr>
          <p:cNvPicPr>
            <a:picLocks noChangeAspect="1"/>
          </p:cNvPicPr>
          <p:nvPr/>
        </p:nvPicPr>
        <p:blipFill rotWithShape="1">
          <a:blip r:embed="rId2">
            <a:extLst>
              <a:ext uri="{28A0092B-C50C-407E-A947-70E740481C1C}">
                <a14:useLocalDpi xmlns:a14="http://schemas.microsoft.com/office/drawing/2010/main" val="0"/>
              </a:ext>
            </a:extLst>
          </a:blip>
          <a:srcRect t="67328"/>
          <a:stretch/>
        </p:blipFill>
        <p:spPr>
          <a:xfrm>
            <a:off x="2684207" y="4205749"/>
            <a:ext cx="7467600" cy="955396"/>
          </a:xfrm>
          <a:prstGeom prst="rect">
            <a:avLst/>
          </a:prstGeom>
        </p:spPr>
      </p:pic>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3054105"/>
          </a:xfrm>
        </p:spPr>
        <p:txBody>
          <a:bodyPr>
            <a:normAutofit/>
          </a:bodyPr>
          <a:lstStyle/>
          <a:p>
            <a:pPr marL="0" indent="0">
              <a:buNone/>
            </a:pPr>
            <a:r>
              <a:rPr lang="en-US" dirty="0"/>
              <a:t>Hull Speed</a:t>
            </a:r>
          </a:p>
          <a:p>
            <a:r>
              <a:rPr lang="en-US" dirty="0"/>
              <a:t>Boat naturally form a wave or “wake” at the bow and stern,</a:t>
            </a:r>
          </a:p>
          <a:p>
            <a:r>
              <a:rPr lang="en-US" dirty="0"/>
              <a:t>Longer boats form longer waves which travel faster.</a:t>
            </a:r>
          </a:p>
          <a:p>
            <a:r>
              <a:rPr lang="en-US" dirty="0"/>
              <a:t>Outrunning this wave is quite difficult.  Picture a motor boat bouncing along as it outruns it’s own wake </a:t>
            </a:r>
            <a:r>
              <a:rPr lang="en-US" i="1" dirty="0"/>
              <a:t>using a motor</a:t>
            </a:r>
            <a:r>
              <a:rPr lang="en-US" dirty="0"/>
              <a:t>.</a:t>
            </a:r>
          </a:p>
        </p:txBody>
      </p:sp>
      <p:sp>
        <p:nvSpPr>
          <p:cNvPr id="4" name="Arc 3">
            <a:extLst>
              <a:ext uri="{FF2B5EF4-FFF2-40B4-BE49-F238E27FC236}">
                <a16:creationId xmlns:a16="http://schemas.microsoft.com/office/drawing/2014/main" id="{147EE370-83CA-49D6-8E65-C548B35F7170}"/>
              </a:ext>
            </a:extLst>
          </p:cNvPr>
          <p:cNvSpPr/>
          <p:nvPr/>
        </p:nvSpPr>
        <p:spPr>
          <a:xfrm>
            <a:off x="7772519" y="4830809"/>
            <a:ext cx="3006850" cy="442482"/>
          </a:xfrm>
          <a:prstGeom prst="arc">
            <a:avLst>
              <a:gd name="adj1" fmla="val 10874691"/>
              <a:gd name="adj2" fmla="val 36462"/>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Arc 6">
            <a:extLst>
              <a:ext uri="{FF2B5EF4-FFF2-40B4-BE49-F238E27FC236}">
                <a16:creationId xmlns:a16="http://schemas.microsoft.com/office/drawing/2014/main" id="{51429C5E-5EC9-492B-B490-BC2B6D3E154A}"/>
              </a:ext>
            </a:extLst>
          </p:cNvPr>
          <p:cNvSpPr/>
          <p:nvPr/>
        </p:nvSpPr>
        <p:spPr>
          <a:xfrm>
            <a:off x="2006999" y="4830809"/>
            <a:ext cx="2805502" cy="331525"/>
          </a:xfrm>
          <a:prstGeom prst="arc">
            <a:avLst>
              <a:gd name="adj1" fmla="val 10874691"/>
              <a:gd name="adj2" fmla="val 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Arc 7">
            <a:extLst>
              <a:ext uri="{FF2B5EF4-FFF2-40B4-BE49-F238E27FC236}">
                <a16:creationId xmlns:a16="http://schemas.microsoft.com/office/drawing/2014/main" id="{2C2D29BD-2014-4A6A-A5AC-D1BB06A427F2}"/>
              </a:ext>
            </a:extLst>
          </p:cNvPr>
          <p:cNvSpPr/>
          <p:nvPr/>
        </p:nvSpPr>
        <p:spPr>
          <a:xfrm flipV="1">
            <a:off x="4649192" y="4643107"/>
            <a:ext cx="3461994" cy="473245"/>
          </a:xfrm>
          <a:prstGeom prst="arc">
            <a:avLst>
              <a:gd name="adj1" fmla="val 10874691"/>
              <a:gd name="adj2" fmla="val 21292058"/>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586628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4533898" cy="3735500"/>
          </a:xfrm>
        </p:spPr>
        <p:txBody>
          <a:bodyPr>
            <a:normAutofit fontScale="92500"/>
          </a:bodyPr>
          <a:lstStyle/>
          <a:p>
            <a:pPr marL="0" indent="0">
              <a:buNone/>
            </a:pPr>
            <a:r>
              <a:rPr lang="en-US" dirty="0"/>
              <a:t>Cross Section</a:t>
            </a:r>
          </a:p>
          <a:p>
            <a:r>
              <a:rPr lang="en-US" dirty="0"/>
              <a:t>Rounded – poor primary stability, moderate secondary stability, high maneuverability</a:t>
            </a:r>
          </a:p>
          <a:p>
            <a:r>
              <a:rPr lang="en-US" dirty="0"/>
              <a:t>V-shaped – poor primary stability, strong secondary stability, cuts through waves</a:t>
            </a:r>
          </a:p>
          <a:p>
            <a:r>
              <a:rPr lang="en-US" dirty="0"/>
              <a:t>Flat – high primary stability, poor secondary stability</a:t>
            </a:r>
          </a:p>
        </p:txBody>
      </p:sp>
      <p:sp>
        <p:nvSpPr>
          <p:cNvPr id="9" name="Arc 8">
            <a:extLst>
              <a:ext uri="{FF2B5EF4-FFF2-40B4-BE49-F238E27FC236}">
                <a16:creationId xmlns:a16="http://schemas.microsoft.com/office/drawing/2014/main" id="{E62DA012-FA22-4478-8CD7-406081F7EDCB}"/>
              </a:ext>
            </a:extLst>
          </p:cNvPr>
          <p:cNvSpPr/>
          <p:nvPr/>
        </p:nvSpPr>
        <p:spPr>
          <a:xfrm flipV="1">
            <a:off x="6192575" y="1947445"/>
            <a:ext cx="1952174" cy="1024353"/>
          </a:xfrm>
          <a:prstGeom prst="arc">
            <a:avLst>
              <a:gd name="adj1" fmla="val 10874691"/>
              <a:gd name="adj2" fmla="val 2151300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9D65B0F5-501D-48B4-8E7F-D0E3D43F23E4}"/>
              </a:ext>
            </a:extLst>
          </p:cNvPr>
          <p:cNvGrpSpPr/>
          <p:nvPr/>
        </p:nvGrpSpPr>
        <p:grpSpPr>
          <a:xfrm>
            <a:off x="6334125" y="3646609"/>
            <a:ext cx="1617785" cy="628650"/>
            <a:chOff x="4202723" y="2980592"/>
            <a:chExt cx="2356337" cy="896816"/>
          </a:xfrm>
        </p:grpSpPr>
        <p:cxnSp>
          <p:nvCxnSpPr>
            <p:cNvPr id="10" name="Straight Connector 9">
              <a:extLst>
                <a:ext uri="{FF2B5EF4-FFF2-40B4-BE49-F238E27FC236}">
                  <a16:creationId xmlns:a16="http://schemas.microsoft.com/office/drawing/2014/main" id="{49EBB534-8199-4B57-9DF4-B2393769F87D}"/>
                </a:ext>
              </a:extLst>
            </p:cNvPr>
            <p:cNvCxnSpPr/>
            <p:nvPr/>
          </p:nvCxnSpPr>
          <p:spPr>
            <a:xfrm>
              <a:off x="4202723" y="2980592"/>
              <a:ext cx="1178169" cy="89681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5AA205-8DDB-4E6F-AEB7-1056769ED15B}"/>
                </a:ext>
              </a:extLst>
            </p:cNvPr>
            <p:cNvCxnSpPr>
              <a:cxnSpLocks/>
            </p:cNvCxnSpPr>
            <p:nvPr/>
          </p:nvCxnSpPr>
          <p:spPr>
            <a:xfrm flipH="1">
              <a:off x="5380892" y="2980592"/>
              <a:ext cx="1178168" cy="896816"/>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54704DA7-F16B-4154-8583-CAA71266300E}"/>
              </a:ext>
            </a:extLst>
          </p:cNvPr>
          <p:cNvGrpSpPr/>
          <p:nvPr/>
        </p:nvGrpSpPr>
        <p:grpSpPr>
          <a:xfrm>
            <a:off x="6312876" y="4741986"/>
            <a:ext cx="1660283" cy="672611"/>
            <a:chOff x="5508380" y="4056186"/>
            <a:chExt cx="1660283" cy="672611"/>
          </a:xfrm>
        </p:grpSpPr>
        <p:cxnSp>
          <p:nvCxnSpPr>
            <p:cNvPr id="19" name="Straight Connector 18">
              <a:extLst>
                <a:ext uri="{FF2B5EF4-FFF2-40B4-BE49-F238E27FC236}">
                  <a16:creationId xmlns:a16="http://schemas.microsoft.com/office/drawing/2014/main" id="{EEA6ECDE-FF29-4660-996A-6253CB6244C6}"/>
                </a:ext>
              </a:extLst>
            </p:cNvPr>
            <p:cNvCxnSpPr/>
            <p:nvPr/>
          </p:nvCxnSpPr>
          <p:spPr>
            <a:xfrm>
              <a:off x="5508380" y="4056186"/>
              <a:ext cx="0" cy="6374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3002D36-D750-498F-8D6D-E8E52B8D2C6D}"/>
                </a:ext>
              </a:extLst>
            </p:cNvPr>
            <p:cNvCxnSpPr/>
            <p:nvPr/>
          </p:nvCxnSpPr>
          <p:spPr>
            <a:xfrm>
              <a:off x="7168662" y="4091355"/>
              <a:ext cx="0" cy="6374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214495D-7A3B-44F5-9B0F-58FD537B6632}"/>
                </a:ext>
              </a:extLst>
            </p:cNvPr>
            <p:cNvCxnSpPr>
              <a:cxnSpLocks/>
            </p:cNvCxnSpPr>
            <p:nvPr/>
          </p:nvCxnSpPr>
          <p:spPr>
            <a:xfrm flipH="1">
              <a:off x="5508380" y="4728797"/>
              <a:ext cx="1660283"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B61300AA-6F51-41AE-AA8D-6784ED99130E}"/>
              </a:ext>
            </a:extLst>
          </p:cNvPr>
          <p:cNvSpPr txBox="1"/>
          <p:nvPr/>
        </p:nvSpPr>
        <p:spPr>
          <a:xfrm>
            <a:off x="911474" y="5555205"/>
            <a:ext cx="10369051" cy="923330"/>
          </a:xfrm>
          <a:prstGeom prst="rect">
            <a:avLst/>
          </a:prstGeom>
          <a:noFill/>
        </p:spPr>
        <p:txBody>
          <a:bodyPr wrap="square" rtlCol="0">
            <a:spAutoFit/>
          </a:bodyPr>
          <a:lstStyle/>
          <a:p>
            <a:r>
              <a:rPr lang="en-US" dirty="0"/>
              <a:t>Many boats are made with a combination of cross sections.  For example, a V shape in front helps to cut through the waves while a flat section in the middle makes the boat more stable.  Rounded and V shaped hulls are better for rough water.</a:t>
            </a:r>
          </a:p>
        </p:txBody>
      </p:sp>
    </p:spTree>
    <p:extLst>
      <p:ext uri="{BB962C8B-B14F-4D97-AF65-F5344CB8AC3E}">
        <p14:creationId xmlns:p14="http://schemas.microsoft.com/office/powerpoint/2010/main" val="47836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4533898" cy="3735500"/>
          </a:xfrm>
        </p:spPr>
        <p:txBody>
          <a:bodyPr>
            <a:normAutofit fontScale="92500" lnSpcReduction="10000"/>
          </a:bodyPr>
          <a:lstStyle/>
          <a:p>
            <a:pPr marL="0" indent="0">
              <a:buNone/>
            </a:pPr>
            <a:r>
              <a:rPr lang="en-US" dirty="0"/>
              <a:t>Secondary Stability – resistance to tipping which starts after the boat is tilted to one side.</a:t>
            </a:r>
          </a:p>
          <a:p>
            <a:r>
              <a:rPr lang="en-US" dirty="0"/>
              <a:t>Rounded – The boats center of gravity tends to pull the boat upright.</a:t>
            </a:r>
          </a:p>
          <a:p>
            <a:r>
              <a:rPr lang="en-US" dirty="0"/>
              <a:t>V-shaped – The sides of the V act like a flat bottom as the boat is tipped.</a:t>
            </a:r>
          </a:p>
          <a:p>
            <a:r>
              <a:rPr lang="en-US" dirty="0"/>
              <a:t>Flat – Over you go!</a:t>
            </a:r>
          </a:p>
        </p:txBody>
      </p:sp>
      <p:sp>
        <p:nvSpPr>
          <p:cNvPr id="9" name="Arc 8">
            <a:extLst>
              <a:ext uri="{FF2B5EF4-FFF2-40B4-BE49-F238E27FC236}">
                <a16:creationId xmlns:a16="http://schemas.microsoft.com/office/drawing/2014/main" id="{E62DA012-FA22-4478-8CD7-406081F7EDCB}"/>
              </a:ext>
            </a:extLst>
          </p:cNvPr>
          <p:cNvSpPr/>
          <p:nvPr/>
        </p:nvSpPr>
        <p:spPr>
          <a:xfrm rot="1206110" flipV="1">
            <a:off x="6212570" y="2491638"/>
            <a:ext cx="1952174" cy="1024353"/>
          </a:xfrm>
          <a:prstGeom prst="arc">
            <a:avLst>
              <a:gd name="adj1" fmla="val 10874691"/>
              <a:gd name="adj2" fmla="val 2151300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9D65B0F5-501D-48B4-8E7F-D0E3D43F23E4}"/>
              </a:ext>
            </a:extLst>
          </p:cNvPr>
          <p:cNvGrpSpPr/>
          <p:nvPr/>
        </p:nvGrpSpPr>
        <p:grpSpPr>
          <a:xfrm rot="2041816">
            <a:off x="7931244" y="4235641"/>
            <a:ext cx="1617785" cy="628650"/>
            <a:chOff x="4202723" y="2980592"/>
            <a:chExt cx="2356337" cy="896816"/>
          </a:xfrm>
        </p:grpSpPr>
        <p:cxnSp>
          <p:nvCxnSpPr>
            <p:cNvPr id="10" name="Straight Connector 9">
              <a:extLst>
                <a:ext uri="{FF2B5EF4-FFF2-40B4-BE49-F238E27FC236}">
                  <a16:creationId xmlns:a16="http://schemas.microsoft.com/office/drawing/2014/main" id="{49EBB534-8199-4B57-9DF4-B2393769F87D}"/>
                </a:ext>
              </a:extLst>
            </p:cNvPr>
            <p:cNvCxnSpPr/>
            <p:nvPr/>
          </p:nvCxnSpPr>
          <p:spPr>
            <a:xfrm>
              <a:off x="4202723" y="2980592"/>
              <a:ext cx="1178169" cy="89681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5AA205-8DDB-4E6F-AEB7-1056769ED15B}"/>
                </a:ext>
              </a:extLst>
            </p:cNvPr>
            <p:cNvCxnSpPr>
              <a:cxnSpLocks/>
            </p:cNvCxnSpPr>
            <p:nvPr/>
          </p:nvCxnSpPr>
          <p:spPr>
            <a:xfrm flipH="1">
              <a:off x="5380892" y="2980592"/>
              <a:ext cx="1178168" cy="896816"/>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54704DA7-F16B-4154-8583-CAA71266300E}"/>
              </a:ext>
            </a:extLst>
          </p:cNvPr>
          <p:cNvGrpSpPr/>
          <p:nvPr/>
        </p:nvGrpSpPr>
        <p:grpSpPr>
          <a:xfrm rot="2298110">
            <a:off x="6312876" y="4741986"/>
            <a:ext cx="1660283" cy="672611"/>
            <a:chOff x="5508380" y="4056186"/>
            <a:chExt cx="1660283" cy="672611"/>
          </a:xfrm>
        </p:grpSpPr>
        <p:cxnSp>
          <p:nvCxnSpPr>
            <p:cNvPr id="19" name="Straight Connector 18">
              <a:extLst>
                <a:ext uri="{FF2B5EF4-FFF2-40B4-BE49-F238E27FC236}">
                  <a16:creationId xmlns:a16="http://schemas.microsoft.com/office/drawing/2014/main" id="{EEA6ECDE-FF29-4660-996A-6253CB6244C6}"/>
                </a:ext>
              </a:extLst>
            </p:cNvPr>
            <p:cNvCxnSpPr/>
            <p:nvPr/>
          </p:nvCxnSpPr>
          <p:spPr>
            <a:xfrm>
              <a:off x="5508380" y="4056186"/>
              <a:ext cx="0" cy="6374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3002D36-D750-498F-8D6D-E8E52B8D2C6D}"/>
                </a:ext>
              </a:extLst>
            </p:cNvPr>
            <p:cNvCxnSpPr/>
            <p:nvPr/>
          </p:nvCxnSpPr>
          <p:spPr>
            <a:xfrm>
              <a:off x="7168662" y="4091355"/>
              <a:ext cx="0" cy="63744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214495D-7A3B-44F5-9B0F-58FD537B6632}"/>
                </a:ext>
              </a:extLst>
            </p:cNvPr>
            <p:cNvCxnSpPr>
              <a:cxnSpLocks/>
            </p:cNvCxnSpPr>
            <p:nvPr/>
          </p:nvCxnSpPr>
          <p:spPr>
            <a:xfrm flipH="1">
              <a:off x="5508380" y="4728797"/>
              <a:ext cx="1660283" cy="0"/>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B61300AA-6F51-41AE-AA8D-6784ED99130E}"/>
              </a:ext>
            </a:extLst>
          </p:cNvPr>
          <p:cNvSpPr txBox="1"/>
          <p:nvPr/>
        </p:nvSpPr>
        <p:spPr>
          <a:xfrm>
            <a:off x="984738" y="5873262"/>
            <a:ext cx="10369051" cy="646331"/>
          </a:xfrm>
          <a:prstGeom prst="rect">
            <a:avLst/>
          </a:prstGeom>
          <a:noFill/>
        </p:spPr>
        <p:txBody>
          <a:bodyPr wrap="square" rtlCol="0">
            <a:spAutoFit/>
          </a:bodyPr>
          <a:lstStyle/>
          <a:p>
            <a:r>
              <a:rPr lang="en-US" dirty="0"/>
              <a:t>Many boats are made with a combination of cross sections.  For example, a V shape in front helps to cut through the waves while a flat section in the middle makes the boat more stable.</a:t>
            </a:r>
          </a:p>
        </p:txBody>
      </p:sp>
      <p:sp>
        <p:nvSpPr>
          <p:cNvPr id="4" name="Arrow: Down 3">
            <a:extLst>
              <a:ext uri="{FF2B5EF4-FFF2-40B4-BE49-F238E27FC236}">
                <a16:creationId xmlns:a16="http://schemas.microsoft.com/office/drawing/2014/main" id="{91E56975-4424-4209-AD2B-893693E7ABEA}"/>
              </a:ext>
            </a:extLst>
          </p:cNvPr>
          <p:cNvSpPr/>
          <p:nvPr/>
        </p:nvSpPr>
        <p:spPr>
          <a:xfrm>
            <a:off x="6812921" y="3025283"/>
            <a:ext cx="322676" cy="8220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1A89A0F3-8F1E-43CD-A24C-687F71EA0655}"/>
              </a:ext>
            </a:extLst>
          </p:cNvPr>
          <p:cNvSpPr txBox="1"/>
          <p:nvPr/>
        </p:nvSpPr>
        <p:spPr>
          <a:xfrm>
            <a:off x="6967111" y="4958819"/>
            <a:ext cx="1814667" cy="369332"/>
          </a:xfrm>
          <a:prstGeom prst="rect">
            <a:avLst/>
          </a:prstGeom>
          <a:noFill/>
        </p:spPr>
        <p:txBody>
          <a:bodyPr wrap="square" rtlCol="0">
            <a:spAutoFit/>
          </a:bodyPr>
          <a:lstStyle/>
          <a:p>
            <a:r>
              <a:rPr lang="en-US" dirty="0"/>
              <a:t>Whoa!</a:t>
            </a:r>
          </a:p>
        </p:txBody>
      </p:sp>
    </p:spTree>
    <p:extLst>
      <p:ext uri="{BB962C8B-B14F-4D97-AF65-F5344CB8AC3E}">
        <p14:creationId xmlns:p14="http://schemas.microsoft.com/office/powerpoint/2010/main" val="2497611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034E-6220-402A-B0F4-36CB1562F4ED}"/>
              </a:ext>
            </a:extLst>
          </p:cNvPr>
          <p:cNvSpPr>
            <a:spLocks noGrp="1"/>
          </p:cNvSpPr>
          <p:nvPr>
            <p:ph type="title"/>
          </p:nvPr>
        </p:nvSpPr>
        <p:spPr/>
        <p:txBody>
          <a:bodyPr/>
          <a:lstStyle/>
          <a:p>
            <a:r>
              <a:rPr lang="en-US" dirty="0"/>
              <a:t>Kayaking Merit Badge</a:t>
            </a:r>
          </a:p>
        </p:txBody>
      </p:sp>
      <p:sp>
        <p:nvSpPr>
          <p:cNvPr id="3" name="Content Placeholder 2">
            <a:extLst>
              <a:ext uri="{FF2B5EF4-FFF2-40B4-BE49-F238E27FC236}">
                <a16:creationId xmlns:a16="http://schemas.microsoft.com/office/drawing/2014/main" id="{D9016106-4AAC-465C-B467-384D52D9C92A}"/>
              </a:ext>
            </a:extLst>
          </p:cNvPr>
          <p:cNvSpPr>
            <a:spLocks noGrp="1"/>
          </p:cNvSpPr>
          <p:nvPr>
            <p:ph idx="1"/>
          </p:nvPr>
        </p:nvSpPr>
        <p:spPr>
          <a:xfrm>
            <a:off x="838200" y="1825625"/>
            <a:ext cx="10515600" cy="4263048"/>
          </a:xfrm>
        </p:spPr>
        <p:txBody>
          <a:bodyPr>
            <a:normAutofit lnSpcReduction="10000"/>
          </a:bodyPr>
          <a:lstStyle/>
          <a:p>
            <a:pPr marL="0" indent="0">
              <a:buNone/>
            </a:pPr>
            <a:r>
              <a:rPr lang="en-US" dirty="0"/>
              <a:t>Materials</a:t>
            </a:r>
          </a:p>
          <a:p>
            <a:r>
              <a:rPr lang="en-US" dirty="0"/>
              <a:t>Crosslinked polyethylene – a reparable plastic which is cheap and impact resistant but heavy</a:t>
            </a:r>
          </a:p>
          <a:p>
            <a:r>
              <a:rPr lang="en-US" dirty="0"/>
              <a:t>Fiberglass – a light, stiff composite which is much more expensive and delicate than the plastic boats</a:t>
            </a:r>
          </a:p>
          <a:p>
            <a:r>
              <a:rPr lang="en-US" dirty="0"/>
              <a:t>Kevlar or carbon fiber – even more light, stiff, and expensive composite.  Carbon fiber has largely replaced Kevlar which has problems with water getting into the fibers.</a:t>
            </a:r>
          </a:p>
          <a:p>
            <a:r>
              <a:rPr lang="en-US" dirty="0"/>
              <a:t>ABS – higher quality plastic which is used as a compromise between the characteristics of polyethylene and composites.</a:t>
            </a:r>
          </a:p>
        </p:txBody>
      </p:sp>
    </p:spTree>
    <p:extLst>
      <p:ext uri="{BB962C8B-B14F-4D97-AF65-F5344CB8AC3E}">
        <p14:creationId xmlns:p14="http://schemas.microsoft.com/office/powerpoint/2010/main" val="523191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683</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Kayaking Merit Badge</vt:lpstr>
      <vt:lpstr>Kayaking Merit Badge</vt:lpstr>
      <vt:lpstr>Kayaking Merit Badge</vt:lpstr>
      <vt:lpstr>Kayaking Merit Badge</vt:lpstr>
      <vt:lpstr>Kayaking Merit Badge</vt:lpstr>
      <vt:lpstr>Kayaking Merit Badge</vt:lpstr>
      <vt:lpstr>Kayaking Merit Badge</vt:lpstr>
      <vt:lpstr>Kayaking Merit Badge</vt:lpstr>
      <vt:lpstr>Kayaking Merit Badge</vt:lpstr>
      <vt:lpstr>Kayaking Merit Badge</vt:lpstr>
      <vt:lpstr>Kayaking Merit Badge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Kayaking Merit Badge</dc:title>
  <dc:creator>Ralph Jackson</dc:creator>
  <cp:lastModifiedBy>Ralph Jackson</cp:lastModifiedBy>
  <cp:revision>16</cp:revision>
  <dcterms:created xsi:type="dcterms:W3CDTF">2020-04-11T19:33:06Z</dcterms:created>
  <dcterms:modified xsi:type="dcterms:W3CDTF">2020-04-29T02:27:33Z</dcterms:modified>
</cp:coreProperties>
</file>