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64" r:id="rId4"/>
    <p:sldId id="265" r:id="rId5"/>
    <p:sldId id="277" r:id="rId6"/>
    <p:sldId id="260" r:id="rId7"/>
    <p:sldId id="261" r:id="rId8"/>
    <p:sldId id="266" r:id="rId9"/>
    <p:sldId id="267" r:id="rId10"/>
    <p:sldId id="268" r:id="rId11"/>
    <p:sldId id="269" r:id="rId12"/>
    <p:sldId id="270" r:id="rId13"/>
    <p:sldId id="275" r:id="rId14"/>
    <p:sldId id="276" r:id="rId15"/>
    <p:sldId id="27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D69D35-0368-4C57-94AA-937E2E5828B3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B49E8-D8B5-4C13-8E22-625D9AD15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35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B49E8-D8B5-4C13-8E22-625D9AD15FE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62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3F6E2-4881-7CA9-FF87-6037E32BD6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ED7845-A793-C2DD-5433-3AFE861754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E6425-27FA-075E-F959-BF16BC002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12-0A8A-4D82-ADB2-1EBCC2151ED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12485-579E-0ABA-2CE3-7538A9A62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D60233-DE48-2120-F445-EB5353435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E409-1D25-4B92-BF77-C13419668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543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031AC-395A-7084-F97E-4C536DBA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F9AFB-10B2-72B5-F642-B1A0016DB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261D2A-FFF7-556B-DDD8-A982E854C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12-0A8A-4D82-ADB2-1EBCC2151ED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E3ADBB-4515-87D9-28EF-3D7B85F8A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F1C913-665F-C694-FD8B-A7D09589B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E409-1D25-4B92-BF77-C13419668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561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8E984-25E7-7C9A-3BA3-9EDC78DA6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832366-2207-C8A0-89B9-AC54F5479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8F323-E874-03F0-15E7-7B0118BB5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12-0A8A-4D82-ADB2-1EBCC2151ED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872D39-E99E-AB96-8100-FC7506AB2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83823-E029-8A86-8113-5817C8D0C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E409-1D25-4B92-BF77-C13419668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544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A1DB1-1D04-9342-B52A-D5C7147D0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F851F-C6A0-D5F9-0123-0891895478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3A1E1-1A1B-4920-6EAD-B3817F99A9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3A9768-E6E5-9C88-1FBC-CB6698BDB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12-0A8A-4D82-ADB2-1EBCC2151ED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AC3091-7DB4-3E3F-C868-4FF2C0366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C71CC7-C5C3-40E0-911F-E71767E71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E409-1D25-4B92-BF77-C13419668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596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FCA17-A31D-06ED-CD3B-67E8352A4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504550-1FC3-8337-6467-A8E100B95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4808A-9FF3-2D21-E8DC-4A25F9707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E70C6E-8F16-C6C4-18A6-642354A804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B80107-CF41-97A8-926E-CDDA536826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5C9E6E-EB51-69F4-BF8C-6AEF79149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12-0A8A-4D82-ADB2-1EBCC2151ED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4B894F-C9D5-9EF3-814D-B545A55F8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6D123F-6345-CBBC-A99F-24D6543DF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E409-1D25-4B92-BF77-C13419668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311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6DBA4-50AE-DD96-DF1D-1D93F635B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AAD4BE-0A7C-0A59-15FE-ED74A22F3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12-0A8A-4D82-ADB2-1EBCC2151ED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5280D4-C6CC-5288-AC28-A57D3A856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1EBC5-B85A-C25B-DDEB-D1064966B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E409-1D25-4B92-BF77-C13419668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374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8D9454-FCE4-3077-5689-13028F427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12-0A8A-4D82-ADB2-1EBCC2151ED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2B639C-BCF8-4DA1-55E5-D9A54B0C4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57D0B5-ED6B-81C7-73DC-512F9B00C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E409-1D25-4B92-BF77-C13419668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689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8301A-D3BE-6528-4766-2135E826D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AB8A9-DCB8-E522-DBD3-6929A43BF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1DF33-4E82-A584-C346-6243B8B642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1B3693-1B78-7E48-EF19-6BF142695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12-0A8A-4D82-ADB2-1EBCC2151ED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0AF7C8-0AE7-17D2-0D90-23D8D8C24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C425EE-02D4-9AB6-A18D-40BF78CE1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E409-1D25-4B92-BF77-C13419668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386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2FB1A-3310-BC08-FB9D-28D49420B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29AA36-BA26-4ECA-00ED-C75C8C3324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CF072B-AA8C-ED7A-D4C7-E8CC8E3CC0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AD4560-87A5-A2AA-0038-80FC0818C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12-0A8A-4D82-ADB2-1EBCC2151ED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C0A0B0-8E29-5653-98B8-0AB867BE4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5F62A-F82F-143E-753B-39B319CD0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E409-1D25-4B92-BF77-C13419668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780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1A98D-6518-AB8E-9407-36F589D60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6C67C9-5481-76EE-2C27-65E6B02679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09710-9817-99D3-803A-2E5D3E5C5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12-0A8A-4D82-ADB2-1EBCC2151ED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E2C66-26DA-9801-4F10-93502652D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062C98-B93D-081D-D5A1-B10B3AD5F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E409-1D25-4B92-BF77-C13419668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640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46257F-072D-AF05-4006-B6B42362F1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736A4-9B88-7594-DEA2-4005FD556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01BEE5-2BC8-E0C1-5A6E-1674EE8A7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12-0A8A-4D82-ADB2-1EBCC2151ED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11915-4B3C-8578-690C-299C5A7CD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06D21F-3FD8-6E52-DB9D-D871D6053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6E409-1D25-4B92-BF77-C13419668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262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30BDF3-7D31-EC30-AD63-6B0A43EA4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4D67A3-499A-786B-C9C5-8FACD04A4C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39689F-C1F2-DDBC-730F-04DB63E4F6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606E12-0A8A-4D82-ADB2-1EBCC2151ED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56837-E5FF-215B-CFA3-447A198083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F637-45CC-752E-2BAA-8F5D59E467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D6E409-1D25-4B92-BF77-C13419668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545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793C-5FFB-EB2B-8CE5-A2C5DB559D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7961" y="1122363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Unit Renewal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A6E9E1-D035-AFB7-88A9-87C03D4761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2594" y="4024824"/>
            <a:ext cx="7433187" cy="822479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2026 Unit Renewal will still be separated from member renewal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4C1AB37-718C-001A-23D0-AE8640CBE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768" y="1423988"/>
            <a:ext cx="1981200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4645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A54EB-AA71-7D25-08B7-BDEA3B37E3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79831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Sept 1</a:t>
            </a:r>
            <a:r>
              <a:rPr lang="en-US" baseline="30000" dirty="0">
                <a:solidFill>
                  <a:srgbClr val="C00000"/>
                </a:solidFill>
              </a:rPr>
              <a:t>st</a:t>
            </a:r>
            <a:r>
              <a:rPr lang="en-US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C0AFBA-A1FD-52D3-2128-2AF192BF73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64310"/>
            <a:ext cx="9232490" cy="2471326"/>
          </a:xfrm>
        </p:spPr>
        <p:txBody>
          <a:bodyPr/>
          <a:lstStyle/>
          <a:p>
            <a:r>
              <a:rPr lang="en-US" sz="3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Unit Renewal Tab becomes available.</a:t>
            </a:r>
          </a:p>
          <a:p>
            <a:endParaRPr lang="en-US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530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A6FF4-C6D6-7954-753C-ACB254D15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Fill Necessary Adult Leader Positions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8B9BF-C339-A25E-6AE9-AE06130DB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Cubs:</a:t>
            </a:r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                                                        </a:t>
            </a:r>
            <a:r>
              <a:rPr lang="en-US" sz="3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Scouts BSA:</a:t>
            </a:r>
          </a:p>
          <a:p>
            <a:pPr marL="0" indent="0">
              <a:buNone/>
            </a:pPr>
            <a:r>
              <a:rPr lang="en-US" dirty="0"/>
              <a:t>IH/Executive Officer 			IH/Executive Officer </a:t>
            </a:r>
          </a:p>
          <a:p>
            <a:pPr marL="0" indent="0">
              <a:buNone/>
            </a:pPr>
            <a:r>
              <a:rPr lang="en-US" dirty="0"/>
              <a:t>Chartered Organization Rep		Chartered Organization Rep </a:t>
            </a:r>
          </a:p>
          <a:p>
            <a:pPr marL="0" indent="0">
              <a:buNone/>
            </a:pPr>
            <a:r>
              <a:rPr lang="en-US" dirty="0"/>
              <a:t>Cubmaster 					Scoutmaster </a:t>
            </a:r>
          </a:p>
          <a:p>
            <a:pPr marL="0" indent="0">
              <a:buNone/>
            </a:pPr>
            <a:r>
              <a:rPr lang="en-US" dirty="0"/>
              <a:t>Committee Chair 				Committee Chair </a:t>
            </a:r>
          </a:p>
          <a:p>
            <a:pPr marL="0" indent="0">
              <a:buNone/>
            </a:pPr>
            <a:r>
              <a:rPr lang="en-US" dirty="0"/>
              <a:t>2 Committee Members 			2 Committee Members </a:t>
            </a:r>
          </a:p>
          <a:p>
            <a:pPr marL="0" indent="0">
              <a:buNone/>
            </a:pPr>
            <a:r>
              <a:rPr lang="en-US" dirty="0"/>
              <a:t>At least 1 Den Leader </a:t>
            </a:r>
          </a:p>
        </p:txBody>
      </p:sp>
    </p:spTree>
    <p:extLst>
      <p:ext uri="{BB962C8B-B14F-4D97-AF65-F5344CB8AC3E}">
        <p14:creationId xmlns:p14="http://schemas.microsoft.com/office/powerpoint/2010/main" val="1238200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16B81BE9-574F-C8F3-3C5A-8C0C20CF8A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34" r="72927" b="14533"/>
          <a:stretch/>
        </p:blipFill>
        <p:spPr bwMode="auto">
          <a:xfrm>
            <a:off x="779359" y="177131"/>
            <a:ext cx="2632588" cy="59531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6FED72AF-4075-329B-4076-F4C107B84D6D}"/>
              </a:ext>
            </a:extLst>
          </p:cNvPr>
          <p:cNvSpPr/>
          <p:nvPr/>
        </p:nvSpPr>
        <p:spPr>
          <a:xfrm>
            <a:off x="3994662" y="3247707"/>
            <a:ext cx="1354086" cy="41972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217FD4-7E06-B455-9433-5E97486376C7}"/>
              </a:ext>
            </a:extLst>
          </p:cNvPr>
          <p:cNvSpPr/>
          <p:nvPr/>
        </p:nvSpPr>
        <p:spPr>
          <a:xfrm>
            <a:off x="1195757" y="310812"/>
            <a:ext cx="446230" cy="298788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31590C-7B46-6BBB-73C9-0C7287D74BBC}"/>
              </a:ext>
            </a:extLst>
          </p:cNvPr>
          <p:cNvSpPr/>
          <p:nvPr/>
        </p:nvSpPr>
        <p:spPr>
          <a:xfrm>
            <a:off x="939042" y="4424720"/>
            <a:ext cx="2266274" cy="6683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E0F86E-793F-114D-035E-D7F60B3369A9}"/>
              </a:ext>
            </a:extLst>
          </p:cNvPr>
          <p:cNvSpPr/>
          <p:nvPr/>
        </p:nvSpPr>
        <p:spPr>
          <a:xfrm>
            <a:off x="1032388" y="5821957"/>
            <a:ext cx="1494502" cy="2347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BD696DA1-47D3-C6EB-5D3F-9B5E7AE63A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33" r="80920" b="14526"/>
          <a:stretch/>
        </p:blipFill>
        <p:spPr bwMode="auto">
          <a:xfrm>
            <a:off x="5810866" y="243499"/>
            <a:ext cx="1917288" cy="61514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5374027-7FC8-F291-1D7D-C9F72B019CBC}"/>
              </a:ext>
            </a:extLst>
          </p:cNvPr>
          <p:cNvSpPr/>
          <p:nvPr/>
        </p:nvSpPr>
        <p:spPr>
          <a:xfrm>
            <a:off x="6096000" y="3844413"/>
            <a:ext cx="766916" cy="2064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154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CEBA31F-8C51-6BB6-7869-9B1B8F74B9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-205" r="-1" b="6652"/>
          <a:stretch>
            <a:fillRect/>
          </a:stretch>
        </p:blipFill>
        <p:spPr>
          <a:xfrm>
            <a:off x="641461" y="599769"/>
            <a:ext cx="11304733" cy="540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89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4E23DF-16DA-B58D-925A-4EEF43B49E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406" t="44587" r="30207" b="34782"/>
          <a:stretch/>
        </p:blipFill>
        <p:spPr bwMode="auto">
          <a:xfrm>
            <a:off x="1927123" y="1776594"/>
            <a:ext cx="7509209" cy="33048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CFE59E-A45B-1255-7A05-EB4947D9605E}"/>
              </a:ext>
            </a:extLst>
          </p:cNvPr>
          <p:cNvSpPr txBox="1"/>
          <p:nvPr/>
        </p:nvSpPr>
        <p:spPr>
          <a:xfrm>
            <a:off x="1376516" y="1171956"/>
            <a:ext cx="90948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Each time you open Unit Renewal, it automatically checks Validation: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B9ED91-70CA-1BD0-A36C-DBA4D58C93F1}"/>
              </a:ext>
            </a:extLst>
          </p:cNvPr>
          <p:cNvSpPr txBox="1"/>
          <p:nvPr/>
        </p:nvSpPr>
        <p:spPr>
          <a:xfrm>
            <a:off x="1199536" y="5378245"/>
            <a:ext cx="9389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dirty="0"/>
              <a:t>Errors must be resolved (expired Safeguarding Youth, missing leaders)</a:t>
            </a:r>
          </a:p>
          <a:p>
            <a:pPr lvl="1"/>
            <a:r>
              <a:rPr lang="en-US" dirty="0"/>
              <a:t>**Leaders who have </a:t>
            </a:r>
            <a:r>
              <a:rPr lang="en-US" b="1" dirty="0"/>
              <a:t>NOT</a:t>
            </a:r>
            <a:r>
              <a:rPr lang="en-US" dirty="0"/>
              <a:t> taken the 90-minute Safeguarding Youth course, </a:t>
            </a:r>
            <a:r>
              <a:rPr lang="en-US" b="1" dirty="0"/>
              <a:t>cannot </a:t>
            </a:r>
          </a:p>
          <a:p>
            <a:pPr lvl="1"/>
            <a:r>
              <a:rPr lang="en-US" b="1" dirty="0"/>
              <a:t>Take the 20-minute Refresher Course. </a:t>
            </a:r>
            <a:r>
              <a:rPr lang="en-US" dirty="0"/>
              <a:t>They have to take the 90-minute course. </a:t>
            </a:r>
            <a:endParaRPr lang="en-US" b="1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878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77585CE-988E-648A-0634-658E314BB5FC}"/>
              </a:ext>
            </a:extLst>
          </p:cNvPr>
          <p:cNvSpPr txBox="1"/>
          <p:nvPr/>
        </p:nvSpPr>
        <p:spPr>
          <a:xfrm>
            <a:off x="2251803" y="533426"/>
            <a:ext cx="87511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Once you are happy with the roster, and there are no errors, the charter is signed (type your name) and you proceed to payment</a:t>
            </a: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5A66CF78-2386-6E77-B86E-1AAD0157FD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208" t="65849" r="28141" b="14629"/>
          <a:stretch/>
        </p:blipFill>
        <p:spPr bwMode="auto">
          <a:xfrm>
            <a:off x="2251804" y="1376515"/>
            <a:ext cx="8572102" cy="34005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860AEE-7438-01FA-331B-D0EEECD74FCD}"/>
              </a:ext>
            </a:extLst>
          </p:cNvPr>
          <p:cNvSpPr txBox="1"/>
          <p:nvPr/>
        </p:nvSpPr>
        <p:spPr>
          <a:xfrm>
            <a:off x="2703872" y="4912251"/>
            <a:ext cx="6579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Online charter renewal does require payment to complete: </a:t>
            </a:r>
          </a:p>
          <a:p>
            <a:endParaRPr lang="en-US" sz="2000" dirty="0"/>
          </a:p>
          <a:p>
            <a:r>
              <a:rPr lang="en-US" sz="2000" dirty="0"/>
              <a:t>Credit Card--3% fee or </a:t>
            </a:r>
          </a:p>
          <a:p>
            <a:r>
              <a:rPr lang="en-US" sz="2000" dirty="0"/>
              <a:t>E-Check (Bank Account Withdrawal) --$1.00 fee  </a:t>
            </a:r>
          </a:p>
        </p:txBody>
      </p:sp>
    </p:spTree>
    <p:extLst>
      <p:ext uri="{BB962C8B-B14F-4D97-AF65-F5344CB8AC3E}">
        <p14:creationId xmlns:p14="http://schemas.microsoft.com/office/powerpoint/2010/main" val="562925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78738-8EDF-2BA5-3ECC-2513086FA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Renewing Youth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03A67-8A0D-DF38-78EC-6F237E506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7523"/>
            <a:ext cx="10515600" cy="48594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00000"/>
                </a:solidFill>
              </a:rPr>
              <a:t>Make a Plan </a:t>
            </a:r>
          </a:p>
          <a:p>
            <a:r>
              <a:rPr lang="en-US" dirty="0"/>
              <a:t>Every member </a:t>
            </a:r>
            <a:r>
              <a:rPr lang="en-US" b="1" dirty="0"/>
              <a:t>renews themselves</a:t>
            </a:r>
            <a:r>
              <a:rPr lang="en-US" dirty="0"/>
              <a:t>—all Adult Leaders and Parent/Guardians will receive an email and text message to renew themselves and/or their Scouts. </a:t>
            </a:r>
          </a:p>
          <a:p>
            <a:pPr marL="3657600" lvl="8" indent="0">
              <a:buNone/>
            </a:pPr>
            <a:r>
              <a:rPr lang="en-US" sz="4000" b="1" dirty="0"/>
              <a:t>      </a:t>
            </a:r>
            <a:r>
              <a:rPr lang="en-US" sz="2000" b="1" dirty="0"/>
              <a:t>OR</a:t>
            </a:r>
          </a:p>
          <a:p>
            <a:r>
              <a:rPr lang="en-US" dirty="0"/>
              <a:t>Key 3 renew all or some of the youth (dependent on popcorn, fundraisers, </a:t>
            </a:r>
            <a:r>
              <a:rPr lang="en-US" dirty="0" err="1"/>
              <a:t>etc</a:t>
            </a:r>
            <a:r>
              <a:rPr lang="en-US" dirty="0"/>
              <a:t>). </a:t>
            </a:r>
          </a:p>
          <a:p>
            <a:r>
              <a:rPr lang="en-US" dirty="0"/>
              <a:t>COR renews Adults </a:t>
            </a:r>
          </a:p>
          <a:p>
            <a:r>
              <a:rPr lang="en-US" dirty="0"/>
              <a:t>Lapse period goes away 1/2027. </a:t>
            </a:r>
            <a:r>
              <a:rPr lang="en-US" dirty="0">
                <a:highlight>
                  <a:srgbClr val="FFFF00"/>
                </a:highlight>
              </a:rPr>
              <a:t>Those Expiring 12/31 will DROP OFF THE ROSTER 1/1/2027.</a:t>
            </a:r>
          </a:p>
        </p:txBody>
      </p:sp>
    </p:spTree>
    <p:extLst>
      <p:ext uri="{BB962C8B-B14F-4D97-AF65-F5344CB8AC3E}">
        <p14:creationId xmlns:p14="http://schemas.microsoft.com/office/powerpoint/2010/main" val="2649931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1DC901-8922-478D-DBE2-33E2B321CA64}"/>
              </a:ext>
            </a:extLst>
          </p:cNvPr>
          <p:cNvSpPr txBox="1"/>
          <p:nvPr/>
        </p:nvSpPr>
        <p:spPr>
          <a:xfrm>
            <a:off x="1700981" y="580103"/>
            <a:ext cx="79346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my.Scouting</a:t>
            </a:r>
            <a:r>
              <a:rPr lang="en-US" sz="2800" dirty="0"/>
              <a:t> --&gt;Organization Manager--&gt;Roster, you can Opt-Out a member from renewing if you know they have left the unit.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EDC103-56E7-B5A6-83BE-20099632F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106" y="1965099"/>
            <a:ext cx="6663860" cy="489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294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A93A47-C8C4-B791-AEBF-52F380ADB0E8}"/>
              </a:ext>
            </a:extLst>
          </p:cNvPr>
          <p:cNvSpPr txBox="1"/>
          <p:nvPr/>
        </p:nvSpPr>
        <p:spPr>
          <a:xfrm>
            <a:off x="1170039" y="825910"/>
            <a:ext cx="63909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Select member(s) to renew, then click on “Renew”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DF246E-5473-A2D9-E1F3-A9785AEA1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069" y="2141108"/>
            <a:ext cx="9118628" cy="4039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308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9414D6-52E5-A7DD-A47F-D21A600DE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155" y="619432"/>
            <a:ext cx="8956076" cy="543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747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1A18E2-5EDD-8DD7-D5E8-139EA4D98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79" y="696191"/>
            <a:ext cx="11554592" cy="5538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526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93F0417-1D76-92A3-4AFC-A3BBD1D08880}"/>
              </a:ext>
            </a:extLst>
          </p:cNvPr>
          <p:cNvSpPr txBox="1"/>
          <p:nvPr/>
        </p:nvSpPr>
        <p:spPr>
          <a:xfrm>
            <a:off x="825910" y="560440"/>
            <a:ext cx="101468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Scholarship Fund Membership Assistance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ADD00-B1DD-4D9A-635F-C6EBC4C13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614" y="1524000"/>
            <a:ext cx="8699760" cy="4828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735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78BCAB5-21CE-286D-54E4-A5370F110FEF}"/>
              </a:ext>
            </a:extLst>
          </p:cNvPr>
          <p:cNvSpPr txBox="1"/>
          <p:nvPr/>
        </p:nvSpPr>
        <p:spPr>
          <a:xfrm>
            <a:off x="1594613" y="6072873"/>
            <a:ext cx="9409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https://mountbakerscouting.org/membership/scholarship-fund-membership-assistance/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8C2A35-1ACB-96AC-E379-19FAD6549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468" y="415795"/>
            <a:ext cx="10855063" cy="536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981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BABC6A-3735-D9DF-FADF-09BBC1BD09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" b="2311"/>
          <a:stretch>
            <a:fillRect/>
          </a:stretch>
        </p:blipFill>
        <p:spPr>
          <a:xfrm>
            <a:off x="757084" y="0"/>
            <a:ext cx="10713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749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309</Words>
  <Application>Microsoft Office PowerPoint</Application>
  <PresentationFormat>Widescreen</PresentationFormat>
  <Paragraphs>34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Office Theme</vt:lpstr>
      <vt:lpstr>Unit Renewal 2026</vt:lpstr>
      <vt:lpstr>Sept 1st </vt:lpstr>
      <vt:lpstr>Fill Necessary Adult Leader Positions</vt:lpstr>
      <vt:lpstr>PowerPoint Presentation</vt:lpstr>
      <vt:lpstr>PowerPoint Presentation</vt:lpstr>
      <vt:lpstr>PowerPoint Presentation</vt:lpstr>
      <vt:lpstr>PowerPoint Presentation</vt:lpstr>
      <vt:lpstr>Renewing Youth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Nikki McLendon</dc:creator>
  <cp:lastModifiedBy>Nikki McLendon</cp:lastModifiedBy>
  <cp:revision>11</cp:revision>
  <dcterms:created xsi:type="dcterms:W3CDTF">2025-08-21T20:14:02Z</dcterms:created>
  <dcterms:modified xsi:type="dcterms:W3CDTF">2026-09-01T16:44:21Z</dcterms:modified>
</cp:coreProperties>
</file>